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Proxima Nova"/>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Christine Busaba"/>
  <p:cmAuthor clrIdx="1" id="1" initials="" lastIdx="1" name="Radhika Bhalla"/>
  <p:cmAuthor clrIdx="2" id="2" initials="" lastIdx="1" name="Nithin Alexander"/>
  <p:cmAuthor clrIdx="3" id="3" initials="" lastIdx="1" name="Patrick Kuehnle"/>
  <p:cmAuthor clrIdx="4" id="4" initials="" lastIdx="1" name="Priya Gandhi"/>
  <p:cmAuthor clrIdx="5" id="5" initials="" lastIdx="1" name="Deleted us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80B2A8-6CD1-409D-A4F5-8ACD6F01D5C0}">
  <a:tblStyle styleId="{B980B2A8-6CD1-409D-A4F5-8ACD6F01D5C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56C1817-6D68-4D08-BDF6-6C99154B407C}"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roximaNova-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roximaNova-italic.fntdata"/><Relationship Id="rId14" Type="http://schemas.openxmlformats.org/officeDocument/2006/relationships/slide" Target="slides/slide8.xml"/><Relationship Id="rId36" Type="http://schemas.openxmlformats.org/officeDocument/2006/relationships/font" Target="fonts/ProximaNova-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ProximaNova-bold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9-11T14:17:10.467">
    <p:pos x="414" y="390"/>
    <p:text>When we say 'most' - is there a % behind number behind this that says X% of Cx actually don't understand how each part of the value chain works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2-10-31T20:34:23.736">
    <p:pos x="414" y="390"/>
    <p:text>@nithin.alexander@doordash.com - are we doing anything to tackle this?
_Reassigned to Nithin Alexander_</p:text>
  </p:cm>
  <p:cm authorId="2" idx="1" dt="2022-10-31T20:34:23.736">
    <p:pos x="414" y="390"/>
    <p:text>We haven't planning anything yet, we have talked about changing copy on some tooltips, but nothing beyond that. It would be simple to change copy but unsure on how impactful it would be
cc: @vanessa.li@doordash.com @leila.esmail@doordash.com @priya.gandhi@doordash.com (also this is a good deck for you all to read if you haven't seen it yet)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 dt="2022-10-15T19:28:28.695">
    <p:pos x="6000" y="0"/>
    <p:text>@oliver.davies@doordash.com reviewing an old study, and thought you might like to know about the egg insight as you roll out the l4 inflation!</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4" idx="1" dt="2022-11-02T01:56:51.522">
    <p:pos x="414" y="305"/>
    <p:text>FYI @nithin.alexander@doordash.com 
@kristie.lewis@doordash.com 
the "$7-$10" tipping point is particularly interesting</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5" idx="1" dt="2022-10-31T20:48:04.885">
    <p:pos x="2929" y="982"/>
    <p:text>@nithin.alexander@doordash.com Is this something we'll be looking into? I know we talked briefly about the potentially of having some type of extended DP membership that would amplify savings for a Grocery Cx. I know its a bigger convo, but would we want to potentially explore this vision for a longer term bet? There may be a lot of value in changing perceptions using this means
_Assigned to Nithin Alexander_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11be63fd03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11be63fd03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be63fd036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be63fd036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1be63fd036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1be63fd036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1be63fd036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1be63fd036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be63fd036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1be63fd036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2c43850bf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2c43850bf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c43850bf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2c43850bf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1cabbdc05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1cabbdc05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c43850bf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c43850bf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c43850bf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2c43850bf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1c6b5cfb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1c6b5cfba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2efef6635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2efef6635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2c43850bf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2c43850bf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2c43850bf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2c43850bf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c43850bf8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2c43850bf8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2c43850bf8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2c43850bf8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f3f9557a4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f3f9557a4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f3f9557a4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f3f9557a4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c43850bf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2c43850bf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2c43850bf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2c43850bf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1cabbdc0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1cabbdc0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be63fd036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1be63fd036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be63fd03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be63fd03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be63fd036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1be63fd036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30ccd5dfb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30ccd5dfb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be63fd036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be63fd036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3f9557a4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3f9557a4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be63fd036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1be63fd036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type="title">
  <p:cSld name="TITLE">
    <p:spTree>
      <p:nvGrpSpPr>
        <p:cNvPr id="6" name="Shape 6"/>
        <p:cNvGrpSpPr/>
        <p:nvPr/>
      </p:nvGrpSpPr>
      <p:grpSpPr>
        <a:xfrm>
          <a:off x="0" y="0"/>
          <a:ext cx="0" cy="0"/>
          <a:chOff x="0" y="0"/>
          <a:chExt cx="0" cy="0"/>
        </a:xfrm>
      </p:grpSpPr>
      <p:sp>
        <p:nvSpPr>
          <p:cNvPr id="7" name="Google Shape;7;p2"/>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8" name="Google Shape;8;p2"/>
          <p:cNvPicPr preferRelativeResize="0"/>
          <p:nvPr/>
        </p:nvPicPr>
        <p:blipFill>
          <a:blip r:embed="rId2">
            <a:alphaModFix/>
          </a:blip>
          <a:stretch>
            <a:fillRect/>
          </a:stretch>
        </p:blipFill>
        <p:spPr>
          <a:xfrm>
            <a:off x="8197738" y="269687"/>
            <a:ext cx="297201" cy="168825"/>
          </a:xfrm>
          <a:prstGeom prst="rect">
            <a:avLst/>
          </a:prstGeom>
          <a:noFill/>
          <a:ln>
            <a:noFill/>
          </a:ln>
        </p:spPr>
      </p:pic>
      <p:sp>
        <p:nvSpPr>
          <p:cNvPr id="9" name="Google Shape;9;p2"/>
          <p:cNvSpPr txBox="1"/>
          <p:nvPr/>
        </p:nvSpPr>
        <p:spPr>
          <a:xfrm>
            <a:off x="649063" y="154275"/>
            <a:ext cx="1497600" cy="321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CCCCCC"/>
                </a:solidFill>
                <a:latin typeface="Proxima Nova"/>
                <a:ea typeface="Proxima Nova"/>
                <a:cs typeface="Proxima Nova"/>
                <a:sym typeface="Proxima Nova"/>
              </a:rPr>
              <a:t>Presentation Subject</a:t>
            </a:r>
            <a:endParaRPr sz="900">
              <a:solidFill>
                <a:srgbClr val="CCCCCC"/>
              </a:solidFill>
              <a:latin typeface="Proxima Nova"/>
              <a:ea typeface="Proxima Nova"/>
              <a:cs typeface="Proxima Nova"/>
              <a:sym typeface="Proxima Nov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SECTION_HEADER_1_1_1_1">
    <p:bg>
      <p:bgPr>
        <a:solidFill>
          <a:srgbClr val="FFFFFF"/>
        </a:solidFill>
      </p:bgPr>
    </p:bg>
    <p:spTree>
      <p:nvGrpSpPr>
        <p:cNvPr id="35" name="Shape 35"/>
        <p:cNvGrpSpPr/>
        <p:nvPr/>
      </p:nvGrpSpPr>
      <p:grpSpPr>
        <a:xfrm>
          <a:off x="0" y="0"/>
          <a:ext cx="0" cy="0"/>
          <a:chOff x="0" y="0"/>
          <a:chExt cx="0" cy="0"/>
        </a:xfrm>
      </p:grpSpPr>
      <p:sp>
        <p:nvSpPr>
          <p:cNvPr id="36" name="Google Shape;36;p11"/>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_HEADER_1_1_1_2">
    <p:bg>
      <p:bgPr>
        <a:solidFill>
          <a:srgbClr val="000000"/>
        </a:solidFill>
      </p:bgPr>
    </p:bg>
    <p:spTree>
      <p:nvGrpSpPr>
        <p:cNvPr id="37" name="Shape 37"/>
        <p:cNvGrpSpPr/>
        <p:nvPr/>
      </p:nvGrpSpPr>
      <p:grpSpPr>
        <a:xfrm>
          <a:off x="0" y="0"/>
          <a:ext cx="0" cy="0"/>
          <a:chOff x="0" y="0"/>
          <a:chExt cx="0" cy="0"/>
        </a:xfrm>
      </p:grpSpPr>
      <p:pic>
        <p:nvPicPr>
          <p:cNvPr id="38" name="Google Shape;38;p12"/>
          <p:cNvPicPr preferRelativeResize="0"/>
          <p:nvPr/>
        </p:nvPicPr>
        <p:blipFill rotWithShape="1">
          <a:blip r:embed="rId2">
            <a:alphaModFix amt="10000"/>
          </a:blip>
          <a:srcRect b="10531" l="0" r="0" t="10523"/>
          <a:stretch/>
        </p:blipFill>
        <p:spPr>
          <a:xfrm>
            <a:off x="0" y="0"/>
            <a:ext cx="9144000" cy="5143502"/>
          </a:xfrm>
          <a:prstGeom prst="rect">
            <a:avLst/>
          </a:prstGeom>
          <a:noFill/>
          <a:ln>
            <a:noFill/>
          </a:ln>
        </p:spPr>
      </p:pic>
      <p:sp>
        <p:nvSpPr>
          <p:cNvPr id="39" name="Google Shape;39;p12"/>
          <p:cNvSpPr txBox="1"/>
          <p:nvPr>
            <p:ph type="title"/>
          </p:nvPr>
        </p:nvSpPr>
        <p:spPr>
          <a:xfrm>
            <a:off x="914400" y="914400"/>
            <a:ext cx="5029200" cy="13089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FFFFFF"/>
              </a:buClr>
              <a:buSzPts val="3200"/>
              <a:buFont typeface="Proxima Nova"/>
              <a:buNone/>
              <a:defRPr b="1" sz="3200">
                <a:solidFill>
                  <a:srgbClr val="FFFFFF"/>
                </a:solidFill>
                <a:latin typeface="Proxima Nova"/>
                <a:ea typeface="Proxima Nova"/>
                <a:cs typeface="Proxima Nova"/>
                <a:sym typeface="Proxima Nova"/>
              </a:defRPr>
            </a:lvl1pPr>
            <a:lvl2pPr lvl="1" rtl="0">
              <a:spcBef>
                <a:spcPts val="0"/>
              </a:spcBef>
              <a:spcAft>
                <a:spcPts val="0"/>
              </a:spcAft>
              <a:buClr>
                <a:srgbClr val="FFFFFF"/>
              </a:buClr>
              <a:buSzPts val="3200"/>
              <a:buFont typeface="Proxima Nova"/>
              <a:buNone/>
              <a:defRPr b="1" sz="3200">
                <a:solidFill>
                  <a:srgbClr val="FFFFFF"/>
                </a:solidFill>
                <a:latin typeface="Proxima Nova"/>
                <a:ea typeface="Proxima Nova"/>
                <a:cs typeface="Proxima Nova"/>
                <a:sym typeface="Proxima Nova"/>
              </a:defRPr>
            </a:lvl2pPr>
            <a:lvl3pPr lvl="2" rtl="0">
              <a:spcBef>
                <a:spcPts val="0"/>
              </a:spcBef>
              <a:spcAft>
                <a:spcPts val="0"/>
              </a:spcAft>
              <a:buClr>
                <a:srgbClr val="FFFFFF"/>
              </a:buClr>
              <a:buSzPts val="3200"/>
              <a:buFont typeface="Proxima Nova"/>
              <a:buNone/>
              <a:defRPr b="1" sz="3200">
                <a:solidFill>
                  <a:srgbClr val="FFFFFF"/>
                </a:solidFill>
                <a:latin typeface="Proxima Nova"/>
                <a:ea typeface="Proxima Nova"/>
                <a:cs typeface="Proxima Nova"/>
                <a:sym typeface="Proxima Nova"/>
              </a:defRPr>
            </a:lvl3pPr>
            <a:lvl4pPr lvl="3" rtl="0">
              <a:spcBef>
                <a:spcPts val="0"/>
              </a:spcBef>
              <a:spcAft>
                <a:spcPts val="0"/>
              </a:spcAft>
              <a:buClr>
                <a:srgbClr val="FFFFFF"/>
              </a:buClr>
              <a:buSzPts val="3200"/>
              <a:buFont typeface="Proxima Nova"/>
              <a:buNone/>
              <a:defRPr b="1" sz="3200">
                <a:solidFill>
                  <a:srgbClr val="FFFFFF"/>
                </a:solidFill>
                <a:latin typeface="Proxima Nova"/>
                <a:ea typeface="Proxima Nova"/>
                <a:cs typeface="Proxima Nova"/>
                <a:sym typeface="Proxima Nova"/>
              </a:defRPr>
            </a:lvl4pPr>
            <a:lvl5pPr lvl="4" rtl="0">
              <a:spcBef>
                <a:spcPts val="0"/>
              </a:spcBef>
              <a:spcAft>
                <a:spcPts val="0"/>
              </a:spcAft>
              <a:buClr>
                <a:srgbClr val="FFFFFF"/>
              </a:buClr>
              <a:buSzPts val="3200"/>
              <a:buFont typeface="Proxima Nova"/>
              <a:buNone/>
              <a:defRPr b="1" sz="3200">
                <a:solidFill>
                  <a:srgbClr val="FFFFFF"/>
                </a:solidFill>
                <a:latin typeface="Proxima Nova"/>
                <a:ea typeface="Proxima Nova"/>
                <a:cs typeface="Proxima Nova"/>
                <a:sym typeface="Proxima Nova"/>
              </a:defRPr>
            </a:lvl5pPr>
            <a:lvl6pPr lvl="5" rtl="0">
              <a:spcBef>
                <a:spcPts val="0"/>
              </a:spcBef>
              <a:spcAft>
                <a:spcPts val="0"/>
              </a:spcAft>
              <a:buClr>
                <a:srgbClr val="FFFFFF"/>
              </a:buClr>
              <a:buSzPts val="3200"/>
              <a:buFont typeface="Proxima Nova"/>
              <a:buNone/>
              <a:defRPr b="1" sz="3200">
                <a:solidFill>
                  <a:srgbClr val="FFFFFF"/>
                </a:solidFill>
                <a:latin typeface="Proxima Nova"/>
                <a:ea typeface="Proxima Nova"/>
                <a:cs typeface="Proxima Nova"/>
                <a:sym typeface="Proxima Nova"/>
              </a:defRPr>
            </a:lvl6pPr>
            <a:lvl7pPr lvl="6" rtl="0">
              <a:spcBef>
                <a:spcPts val="0"/>
              </a:spcBef>
              <a:spcAft>
                <a:spcPts val="0"/>
              </a:spcAft>
              <a:buClr>
                <a:srgbClr val="FFFFFF"/>
              </a:buClr>
              <a:buSzPts val="3200"/>
              <a:buFont typeface="Proxima Nova"/>
              <a:buNone/>
              <a:defRPr b="1" sz="3200">
                <a:solidFill>
                  <a:srgbClr val="FFFFFF"/>
                </a:solidFill>
                <a:latin typeface="Proxima Nova"/>
                <a:ea typeface="Proxima Nova"/>
                <a:cs typeface="Proxima Nova"/>
                <a:sym typeface="Proxima Nova"/>
              </a:defRPr>
            </a:lvl7pPr>
            <a:lvl8pPr lvl="7" rtl="0">
              <a:spcBef>
                <a:spcPts val="0"/>
              </a:spcBef>
              <a:spcAft>
                <a:spcPts val="0"/>
              </a:spcAft>
              <a:buClr>
                <a:srgbClr val="FFFFFF"/>
              </a:buClr>
              <a:buSzPts val="3200"/>
              <a:buFont typeface="Proxima Nova"/>
              <a:buNone/>
              <a:defRPr b="1" sz="3200">
                <a:solidFill>
                  <a:srgbClr val="FFFFFF"/>
                </a:solidFill>
                <a:latin typeface="Proxima Nova"/>
                <a:ea typeface="Proxima Nova"/>
                <a:cs typeface="Proxima Nova"/>
                <a:sym typeface="Proxima Nova"/>
              </a:defRPr>
            </a:lvl8pPr>
            <a:lvl9pPr lvl="8" rtl="0">
              <a:spcBef>
                <a:spcPts val="0"/>
              </a:spcBef>
              <a:spcAft>
                <a:spcPts val="0"/>
              </a:spcAft>
              <a:buClr>
                <a:srgbClr val="FFFFFF"/>
              </a:buClr>
              <a:buSzPts val="3200"/>
              <a:buFont typeface="Proxima Nova"/>
              <a:buNone/>
              <a:defRPr b="1" sz="3200">
                <a:solidFill>
                  <a:srgbClr val="FFFFFF"/>
                </a:solidFill>
                <a:latin typeface="Proxima Nova"/>
                <a:ea typeface="Proxima Nova"/>
                <a:cs typeface="Proxima Nova"/>
                <a:sym typeface="Proxima Nova"/>
              </a:defRPr>
            </a:lvl9pPr>
          </a:lstStyle>
          <a:p/>
        </p:txBody>
      </p:sp>
    </p:spTree>
  </p:cSld>
  <p:clrMapOvr>
    <a:masterClrMapping/>
  </p:clrMapOvr>
  <p:extLst>
    <p:ext uri="{DCECCB84-F9BA-43D5-87BE-67443E8EF086}">
      <p15:sldGuideLst>
        <p15:guide id="1" pos="576">
          <p15:clr>
            <a:srgbClr val="FA7B17"/>
          </p15:clr>
        </p15:guide>
        <p15:guide id="2" pos="5184">
          <p15:clr>
            <a:srgbClr val="FA7B17"/>
          </p15:clr>
        </p15:guide>
        <p15:guide id="3" orient="horz" pos="576">
          <p15:clr>
            <a:srgbClr val="FA7B17"/>
          </p15:clr>
        </p15:guide>
        <p15:guide id="4" orient="horz" pos="2664">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4">
  <p:cSld name="TITLE_5">
    <p:spTree>
      <p:nvGrpSpPr>
        <p:cNvPr id="40" name="Shape 40"/>
        <p:cNvGrpSpPr/>
        <p:nvPr/>
      </p:nvGrpSpPr>
      <p:grpSpPr>
        <a:xfrm>
          <a:off x="0" y="0"/>
          <a:ext cx="0" cy="0"/>
          <a:chOff x="0" y="0"/>
          <a:chExt cx="0" cy="0"/>
        </a:xfrm>
      </p:grpSpPr>
      <p:sp>
        <p:nvSpPr>
          <p:cNvPr id="41" name="Google Shape;41;p13"/>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42" name="Google Shape;42;p13"/>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5 1">
  <p:cSld name="TITLE_6_1">
    <p:spTree>
      <p:nvGrpSpPr>
        <p:cNvPr id="43" name="Shape 43"/>
        <p:cNvGrpSpPr/>
        <p:nvPr/>
      </p:nvGrpSpPr>
      <p:grpSpPr>
        <a:xfrm>
          <a:off x="0" y="0"/>
          <a:ext cx="0" cy="0"/>
          <a:chOff x="0" y="0"/>
          <a:chExt cx="0" cy="0"/>
        </a:xfrm>
      </p:grpSpPr>
      <p:sp>
        <p:nvSpPr>
          <p:cNvPr id="44" name="Google Shape;44;p14"/>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45" name="Google Shape;45;p14"/>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3">
  <p:cSld name="TITLE_4">
    <p:spTree>
      <p:nvGrpSpPr>
        <p:cNvPr id="46" name="Shape 46"/>
        <p:cNvGrpSpPr/>
        <p:nvPr/>
      </p:nvGrpSpPr>
      <p:grpSpPr>
        <a:xfrm>
          <a:off x="0" y="0"/>
          <a:ext cx="0" cy="0"/>
          <a:chOff x="0" y="0"/>
          <a:chExt cx="0" cy="0"/>
        </a:xfrm>
      </p:grpSpPr>
      <p:sp>
        <p:nvSpPr>
          <p:cNvPr id="47" name="Google Shape;47;p15"/>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48" name="Google Shape;48;p15"/>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without header">
  <p:cSld name="TITLE_2">
    <p:spTree>
      <p:nvGrpSpPr>
        <p:cNvPr id="10" name="Shape 10"/>
        <p:cNvGrpSpPr/>
        <p:nvPr/>
      </p:nvGrpSpPr>
      <p:grpSpPr>
        <a:xfrm>
          <a:off x="0" y="0"/>
          <a:ext cx="0" cy="0"/>
          <a:chOff x="0" y="0"/>
          <a:chExt cx="0" cy="0"/>
        </a:xfrm>
      </p:grpSpPr>
      <p:sp>
        <p:nvSpPr>
          <p:cNvPr id="11" name="Google Shape;11;p3"/>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2" name="Google Shape;12;p3"/>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 Master">
  <p:cSld name="TITLE_1">
    <p:bg>
      <p:bgPr>
        <a:solidFill>
          <a:srgbClr val="F3F3F3"/>
        </a:solidFill>
      </p:bgPr>
    </p:bg>
    <p:spTree>
      <p:nvGrpSpPr>
        <p:cNvPr id="13" name="Shape 13"/>
        <p:cNvGrpSpPr/>
        <p:nvPr/>
      </p:nvGrpSpPr>
      <p:grpSpPr>
        <a:xfrm>
          <a:off x="0" y="0"/>
          <a:ext cx="0" cy="0"/>
          <a:chOff x="0" y="0"/>
          <a:chExt cx="0" cy="0"/>
        </a:xfrm>
      </p:grpSpPr>
      <p:sp>
        <p:nvSpPr>
          <p:cNvPr id="14" name="Google Shape;14;p4"/>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5" name="Google Shape;15;p4"/>
          <p:cNvPicPr preferRelativeResize="0"/>
          <p:nvPr/>
        </p:nvPicPr>
        <p:blipFill>
          <a:blip r:embed="rId2">
            <a:alphaModFix/>
          </a:blip>
          <a:stretch>
            <a:fillRect/>
          </a:stretch>
        </p:blipFill>
        <p:spPr>
          <a:xfrm>
            <a:off x="8197738" y="269687"/>
            <a:ext cx="297201" cy="168825"/>
          </a:xfrm>
          <a:prstGeom prst="rect">
            <a:avLst/>
          </a:prstGeom>
          <a:noFill/>
          <a:ln>
            <a:noFill/>
          </a:ln>
        </p:spPr>
      </p:pic>
      <p:sp>
        <p:nvSpPr>
          <p:cNvPr id="16" name="Google Shape;16;p4"/>
          <p:cNvSpPr txBox="1"/>
          <p:nvPr/>
        </p:nvSpPr>
        <p:spPr>
          <a:xfrm>
            <a:off x="649063" y="154275"/>
            <a:ext cx="1497600" cy="321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CCCCCC"/>
                </a:solidFill>
                <a:latin typeface="Proxima Nova"/>
                <a:ea typeface="Proxima Nova"/>
                <a:cs typeface="Proxima Nova"/>
                <a:sym typeface="Proxima Nova"/>
              </a:rPr>
              <a:t>Presentation Subject</a:t>
            </a:r>
            <a:endParaRPr sz="900">
              <a:solidFill>
                <a:srgbClr val="CCCCCC"/>
              </a:solidFill>
              <a:latin typeface="Proxima Nova"/>
              <a:ea typeface="Proxima Nova"/>
              <a:cs typeface="Proxima Nova"/>
              <a:sym typeface="Proxima Nov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ype="secHead">
  <p:cSld name="SECTION_HEADER">
    <p:bg>
      <p:bgPr>
        <a:solidFill>
          <a:srgbClr val="E23208"/>
        </a:solidFill>
      </p:bgPr>
    </p:bg>
    <p:spTree>
      <p:nvGrpSpPr>
        <p:cNvPr id="17" name="Shape 17"/>
        <p:cNvGrpSpPr/>
        <p:nvPr/>
      </p:nvGrpSpPr>
      <p:grpSpPr>
        <a:xfrm>
          <a:off x="0" y="0"/>
          <a:ext cx="0" cy="0"/>
          <a:chOff x="0" y="0"/>
          <a:chExt cx="0" cy="0"/>
        </a:xfrm>
      </p:grpSpPr>
      <p:sp>
        <p:nvSpPr>
          <p:cNvPr id="18" name="Google Shape;18;p5"/>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5"/>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cean">
  <p:cSld name="SECTION_HEADER_2">
    <p:bg>
      <p:bgPr>
        <a:solidFill>
          <a:srgbClr val="518C8F"/>
        </a:solidFill>
      </p:bgPr>
    </p:bg>
    <p:spTree>
      <p:nvGrpSpPr>
        <p:cNvPr id="20" name="Shape 20"/>
        <p:cNvGrpSpPr/>
        <p:nvPr/>
      </p:nvGrpSpPr>
      <p:grpSpPr>
        <a:xfrm>
          <a:off x="0" y="0"/>
          <a:ext cx="0" cy="0"/>
          <a:chOff x="0" y="0"/>
          <a:chExt cx="0" cy="0"/>
        </a:xfrm>
      </p:grpSpPr>
      <p:sp>
        <p:nvSpPr>
          <p:cNvPr id="21" name="Google Shape;21;p6"/>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22" name="Google Shape;22;p6"/>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ush">
  <p:cSld name="SECTION_HEADER_1">
    <p:bg>
      <p:bgPr>
        <a:solidFill>
          <a:srgbClr val="E5BBB7"/>
        </a:solidFill>
      </p:bgPr>
    </p:bg>
    <p:spTree>
      <p:nvGrpSpPr>
        <p:cNvPr id="23" name="Shape 23"/>
        <p:cNvGrpSpPr/>
        <p:nvPr/>
      </p:nvGrpSpPr>
      <p:grpSpPr>
        <a:xfrm>
          <a:off x="0" y="0"/>
          <a:ext cx="0" cy="0"/>
          <a:chOff x="0" y="0"/>
          <a:chExt cx="0" cy="0"/>
        </a:xfrm>
      </p:grpSpPr>
      <p:sp>
        <p:nvSpPr>
          <p:cNvPr id="24" name="Google Shape;24;p7"/>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3F3F3"/>
                </a:solidFill>
                <a:latin typeface="Proxima Nova"/>
                <a:ea typeface="Proxima Nova"/>
                <a:cs typeface="Proxima Nova"/>
                <a:sym typeface="Proxima Nova"/>
              </a:defRPr>
            </a:lvl1pPr>
            <a:lvl2pPr lvl="1" rtl="0" algn="r">
              <a:buNone/>
              <a:defRPr sz="1000">
                <a:solidFill>
                  <a:srgbClr val="F3F3F3"/>
                </a:solidFill>
                <a:latin typeface="Proxima Nova"/>
                <a:ea typeface="Proxima Nova"/>
                <a:cs typeface="Proxima Nova"/>
                <a:sym typeface="Proxima Nova"/>
              </a:defRPr>
            </a:lvl2pPr>
            <a:lvl3pPr lvl="2" rtl="0" algn="r">
              <a:buNone/>
              <a:defRPr sz="1000">
                <a:solidFill>
                  <a:srgbClr val="F3F3F3"/>
                </a:solidFill>
                <a:latin typeface="Proxima Nova"/>
                <a:ea typeface="Proxima Nova"/>
                <a:cs typeface="Proxima Nova"/>
                <a:sym typeface="Proxima Nova"/>
              </a:defRPr>
            </a:lvl3pPr>
            <a:lvl4pPr lvl="3" rtl="0" algn="r">
              <a:buNone/>
              <a:defRPr sz="1000">
                <a:solidFill>
                  <a:srgbClr val="F3F3F3"/>
                </a:solidFill>
                <a:latin typeface="Proxima Nova"/>
                <a:ea typeface="Proxima Nova"/>
                <a:cs typeface="Proxima Nova"/>
                <a:sym typeface="Proxima Nova"/>
              </a:defRPr>
            </a:lvl4pPr>
            <a:lvl5pPr lvl="4" rtl="0" algn="r">
              <a:buNone/>
              <a:defRPr sz="1000">
                <a:solidFill>
                  <a:srgbClr val="F3F3F3"/>
                </a:solidFill>
                <a:latin typeface="Proxima Nova"/>
                <a:ea typeface="Proxima Nova"/>
                <a:cs typeface="Proxima Nova"/>
                <a:sym typeface="Proxima Nova"/>
              </a:defRPr>
            </a:lvl5pPr>
            <a:lvl6pPr lvl="5" rtl="0" algn="r">
              <a:buNone/>
              <a:defRPr sz="1000">
                <a:solidFill>
                  <a:srgbClr val="F3F3F3"/>
                </a:solidFill>
                <a:latin typeface="Proxima Nova"/>
                <a:ea typeface="Proxima Nova"/>
                <a:cs typeface="Proxima Nova"/>
                <a:sym typeface="Proxima Nova"/>
              </a:defRPr>
            </a:lvl6pPr>
            <a:lvl7pPr lvl="6" rtl="0" algn="r">
              <a:buNone/>
              <a:defRPr sz="1000">
                <a:solidFill>
                  <a:srgbClr val="F3F3F3"/>
                </a:solidFill>
                <a:latin typeface="Proxima Nova"/>
                <a:ea typeface="Proxima Nova"/>
                <a:cs typeface="Proxima Nova"/>
                <a:sym typeface="Proxima Nova"/>
              </a:defRPr>
            </a:lvl7pPr>
            <a:lvl8pPr lvl="7" rtl="0" algn="r">
              <a:buNone/>
              <a:defRPr sz="1000">
                <a:solidFill>
                  <a:srgbClr val="F3F3F3"/>
                </a:solidFill>
                <a:latin typeface="Proxima Nova"/>
                <a:ea typeface="Proxima Nova"/>
                <a:cs typeface="Proxima Nova"/>
                <a:sym typeface="Proxima Nova"/>
              </a:defRPr>
            </a:lvl8pPr>
            <a:lvl9pPr lvl="8" rtl="0" algn="r">
              <a:buNone/>
              <a:defRPr sz="1000">
                <a:solidFill>
                  <a:srgbClr val="F3F3F3"/>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25" name="Google Shape;25;p7"/>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y">
  <p:cSld name="SECTION_HEADER_1_1">
    <p:bg>
      <p:bgPr>
        <a:solidFill>
          <a:srgbClr val="BEDFE9"/>
        </a:solidFill>
      </p:bgPr>
    </p:bg>
    <p:spTree>
      <p:nvGrpSpPr>
        <p:cNvPr id="26" name="Shape 26"/>
        <p:cNvGrpSpPr/>
        <p:nvPr/>
      </p:nvGrpSpPr>
      <p:grpSpPr>
        <a:xfrm>
          <a:off x="0" y="0"/>
          <a:ext cx="0" cy="0"/>
          <a:chOff x="0" y="0"/>
          <a:chExt cx="0" cy="0"/>
        </a:xfrm>
      </p:grpSpPr>
      <p:sp>
        <p:nvSpPr>
          <p:cNvPr id="27" name="Google Shape;27;p8"/>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3F3F3"/>
                </a:solidFill>
                <a:latin typeface="Proxima Nova"/>
                <a:ea typeface="Proxima Nova"/>
                <a:cs typeface="Proxima Nova"/>
                <a:sym typeface="Proxima Nova"/>
              </a:defRPr>
            </a:lvl1pPr>
            <a:lvl2pPr lvl="1" rtl="0" algn="r">
              <a:buNone/>
              <a:defRPr sz="1000">
                <a:solidFill>
                  <a:srgbClr val="F3F3F3"/>
                </a:solidFill>
                <a:latin typeface="Proxima Nova"/>
                <a:ea typeface="Proxima Nova"/>
                <a:cs typeface="Proxima Nova"/>
                <a:sym typeface="Proxima Nova"/>
              </a:defRPr>
            </a:lvl2pPr>
            <a:lvl3pPr lvl="2" rtl="0" algn="r">
              <a:buNone/>
              <a:defRPr sz="1000">
                <a:solidFill>
                  <a:srgbClr val="F3F3F3"/>
                </a:solidFill>
                <a:latin typeface="Proxima Nova"/>
                <a:ea typeface="Proxima Nova"/>
                <a:cs typeface="Proxima Nova"/>
                <a:sym typeface="Proxima Nova"/>
              </a:defRPr>
            </a:lvl3pPr>
            <a:lvl4pPr lvl="3" rtl="0" algn="r">
              <a:buNone/>
              <a:defRPr sz="1000">
                <a:solidFill>
                  <a:srgbClr val="F3F3F3"/>
                </a:solidFill>
                <a:latin typeface="Proxima Nova"/>
                <a:ea typeface="Proxima Nova"/>
                <a:cs typeface="Proxima Nova"/>
                <a:sym typeface="Proxima Nova"/>
              </a:defRPr>
            </a:lvl4pPr>
            <a:lvl5pPr lvl="4" rtl="0" algn="r">
              <a:buNone/>
              <a:defRPr sz="1000">
                <a:solidFill>
                  <a:srgbClr val="F3F3F3"/>
                </a:solidFill>
                <a:latin typeface="Proxima Nova"/>
                <a:ea typeface="Proxima Nova"/>
                <a:cs typeface="Proxima Nova"/>
                <a:sym typeface="Proxima Nova"/>
              </a:defRPr>
            </a:lvl5pPr>
            <a:lvl6pPr lvl="5" rtl="0" algn="r">
              <a:buNone/>
              <a:defRPr sz="1000">
                <a:solidFill>
                  <a:srgbClr val="F3F3F3"/>
                </a:solidFill>
                <a:latin typeface="Proxima Nova"/>
                <a:ea typeface="Proxima Nova"/>
                <a:cs typeface="Proxima Nova"/>
                <a:sym typeface="Proxima Nova"/>
              </a:defRPr>
            </a:lvl6pPr>
            <a:lvl7pPr lvl="6" rtl="0" algn="r">
              <a:buNone/>
              <a:defRPr sz="1000">
                <a:solidFill>
                  <a:srgbClr val="F3F3F3"/>
                </a:solidFill>
                <a:latin typeface="Proxima Nova"/>
                <a:ea typeface="Proxima Nova"/>
                <a:cs typeface="Proxima Nova"/>
                <a:sym typeface="Proxima Nova"/>
              </a:defRPr>
            </a:lvl7pPr>
            <a:lvl8pPr lvl="7" rtl="0" algn="r">
              <a:buNone/>
              <a:defRPr sz="1000">
                <a:solidFill>
                  <a:srgbClr val="F3F3F3"/>
                </a:solidFill>
                <a:latin typeface="Proxima Nova"/>
                <a:ea typeface="Proxima Nova"/>
                <a:cs typeface="Proxima Nova"/>
                <a:sym typeface="Proxima Nova"/>
              </a:defRPr>
            </a:lvl8pPr>
            <a:lvl9pPr lvl="8" rtl="0" algn="r">
              <a:buNone/>
              <a:defRPr sz="1000">
                <a:solidFill>
                  <a:srgbClr val="F3F3F3"/>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28" name="Google Shape;28;p8"/>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mon">
  <p:cSld name="SECTION_HEADER_1_1_2">
    <p:bg>
      <p:bgPr>
        <a:solidFill>
          <a:srgbClr val="F8E500"/>
        </a:solidFill>
      </p:bgPr>
    </p:bg>
    <p:spTree>
      <p:nvGrpSpPr>
        <p:cNvPr id="29" name="Shape 29"/>
        <p:cNvGrpSpPr/>
        <p:nvPr/>
      </p:nvGrpSpPr>
      <p:grpSpPr>
        <a:xfrm>
          <a:off x="0" y="0"/>
          <a:ext cx="0" cy="0"/>
          <a:chOff x="0" y="0"/>
          <a:chExt cx="0" cy="0"/>
        </a:xfrm>
      </p:grpSpPr>
      <p:sp>
        <p:nvSpPr>
          <p:cNvPr id="30" name="Google Shape;30;p9"/>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FFFFF"/>
                </a:solidFill>
                <a:latin typeface="Proxima Nova"/>
                <a:ea typeface="Proxima Nova"/>
                <a:cs typeface="Proxima Nova"/>
                <a:sym typeface="Proxima Nova"/>
              </a:defRPr>
            </a:lvl1pPr>
            <a:lvl2pPr lvl="1" rtl="0" algn="r">
              <a:buNone/>
              <a:defRPr sz="1000">
                <a:solidFill>
                  <a:srgbClr val="FFFFFF"/>
                </a:solidFill>
                <a:latin typeface="Proxima Nova"/>
                <a:ea typeface="Proxima Nova"/>
                <a:cs typeface="Proxima Nova"/>
                <a:sym typeface="Proxima Nova"/>
              </a:defRPr>
            </a:lvl2pPr>
            <a:lvl3pPr lvl="2" rtl="0" algn="r">
              <a:buNone/>
              <a:defRPr sz="1000">
                <a:solidFill>
                  <a:srgbClr val="FFFFFF"/>
                </a:solidFill>
                <a:latin typeface="Proxima Nova"/>
                <a:ea typeface="Proxima Nova"/>
                <a:cs typeface="Proxima Nova"/>
                <a:sym typeface="Proxima Nova"/>
              </a:defRPr>
            </a:lvl3pPr>
            <a:lvl4pPr lvl="3" rtl="0" algn="r">
              <a:buNone/>
              <a:defRPr sz="1000">
                <a:solidFill>
                  <a:srgbClr val="FFFFFF"/>
                </a:solidFill>
                <a:latin typeface="Proxima Nova"/>
                <a:ea typeface="Proxima Nova"/>
                <a:cs typeface="Proxima Nova"/>
                <a:sym typeface="Proxima Nova"/>
              </a:defRPr>
            </a:lvl4pPr>
            <a:lvl5pPr lvl="4" rtl="0" algn="r">
              <a:buNone/>
              <a:defRPr sz="1000">
                <a:solidFill>
                  <a:srgbClr val="FFFFFF"/>
                </a:solidFill>
                <a:latin typeface="Proxima Nova"/>
                <a:ea typeface="Proxima Nova"/>
                <a:cs typeface="Proxima Nova"/>
                <a:sym typeface="Proxima Nova"/>
              </a:defRPr>
            </a:lvl5pPr>
            <a:lvl6pPr lvl="5" rtl="0" algn="r">
              <a:buNone/>
              <a:defRPr sz="1000">
                <a:solidFill>
                  <a:srgbClr val="FFFFFF"/>
                </a:solidFill>
                <a:latin typeface="Proxima Nova"/>
                <a:ea typeface="Proxima Nova"/>
                <a:cs typeface="Proxima Nova"/>
                <a:sym typeface="Proxima Nova"/>
              </a:defRPr>
            </a:lvl6pPr>
            <a:lvl7pPr lvl="6" rtl="0" algn="r">
              <a:buNone/>
              <a:defRPr sz="1000">
                <a:solidFill>
                  <a:srgbClr val="FFFFFF"/>
                </a:solidFill>
                <a:latin typeface="Proxima Nova"/>
                <a:ea typeface="Proxima Nova"/>
                <a:cs typeface="Proxima Nova"/>
                <a:sym typeface="Proxima Nova"/>
              </a:defRPr>
            </a:lvl7pPr>
            <a:lvl8pPr lvl="7" rtl="0" algn="r">
              <a:buNone/>
              <a:defRPr sz="1000">
                <a:solidFill>
                  <a:srgbClr val="FFFFFF"/>
                </a:solidFill>
                <a:latin typeface="Proxima Nova"/>
                <a:ea typeface="Proxima Nova"/>
                <a:cs typeface="Proxima Nova"/>
                <a:sym typeface="Proxima Nova"/>
              </a:defRPr>
            </a:lvl8pPr>
            <a:lvl9pPr lvl="8" rtl="0" algn="r">
              <a:buNone/>
              <a:defRPr sz="1000">
                <a:solidFill>
                  <a:srgbClr val="FFFFF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31" name="Google Shape;31;p9"/>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est">
  <p:cSld name="SECTION_HEADER_1_1_1">
    <p:bg>
      <p:bgPr>
        <a:solidFill>
          <a:srgbClr val="3A5648"/>
        </a:solidFill>
      </p:bgPr>
    </p:bg>
    <p:spTree>
      <p:nvGrpSpPr>
        <p:cNvPr id="32" name="Shape 32"/>
        <p:cNvGrpSpPr/>
        <p:nvPr/>
      </p:nvGrpSpPr>
      <p:grpSpPr>
        <a:xfrm>
          <a:off x="0" y="0"/>
          <a:ext cx="0" cy="0"/>
          <a:chOff x="0" y="0"/>
          <a:chExt cx="0" cy="0"/>
        </a:xfrm>
      </p:grpSpPr>
      <p:sp>
        <p:nvSpPr>
          <p:cNvPr id="33" name="Google Shape;33;p10"/>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10"/>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18.jpg"/><Relationship Id="rId5" Type="http://schemas.openxmlformats.org/officeDocument/2006/relationships/image" Target="../media/image36.jpg"/><Relationship Id="rId6" Type="http://schemas.openxmlformats.org/officeDocument/2006/relationships/image" Target="../media/image3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comments" Target="../comments/comment2.xml"/><Relationship Id="rId4" Type="http://schemas.openxmlformats.org/officeDocument/2006/relationships/image" Target="../media/image48.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22.png"/><Relationship Id="rId12"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29.png"/><Relationship Id="rId8"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31.png"/><Relationship Id="rId9" Type="http://schemas.openxmlformats.org/officeDocument/2006/relationships/image" Target="../media/image7.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40.png"/><Relationship Id="rId8"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comments" Target="../comments/comment3.xml"/><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comments" Target="../comments/comment4.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comments" Target="../comments/comment5.xml"/><Relationship Id="rId4" Type="http://schemas.openxmlformats.org/officeDocument/2006/relationships/image" Target="../media/image3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pic>
        <p:nvPicPr>
          <p:cNvPr id="53" name="Google Shape;53;p16"/>
          <p:cNvPicPr preferRelativeResize="0"/>
          <p:nvPr/>
        </p:nvPicPr>
        <p:blipFill rotWithShape="1">
          <a:blip r:embed="rId3">
            <a:alphaModFix/>
          </a:blip>
          <a:srcRect b="3506" l="0" r="0" t="11805"/>
          <a:stretch/>
        </p:blipFill>
        <p:spPr>
          <a:xfrm>
            <a:off x="-60525" y="0"/>
            <a:ext cx="9204526" cy="5143501"/>
          </a:xfrm>
          <a:prstGeom prst="rect">
            <a:avLst/>
          </a:prstGeom>
          <a:noFill/>
          <a:ln>
            <a:noFill/>
          </a:ln>
        </p:spPr>
      </p:pic>
      <p:sp>
        <p:nvSpPr>
          <p:cNvPr id="54" name="Google Shape;54;p16"/>
          <p:cNvSpPr txBox="1"/>
          <p:nvPr/>
        </p:nvSpPr>
        <p:spPr>
          <a:xfrm>
            <a:off x="451800" y="1021750"/>
            <a:ext cx="79521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4000">
                <a:solidFill>
                  <a:schemeClr val="dk1"/>
                </a:solidFill>
                <a:latin typeface="Proxima Nova"/>
                <a:ea typeface="Proxima Nova"/>
                <a:cs typeface="Proxima Nova"/>
                <a:sym typeface="Proxima Nova"/>
              </a:rPr>
              <a:t>Cx </a:t>
            </a:r>
            <a:r>
              <a:rPr b="1" lang="en" sz="4000">
                <a:solidFill>
                  <a:schemeClr val="dk1"/>
                </a:solidFill>
                <a:latin typeface="Proxima Nova"/>
                <a:ea typeface="Proxima Nova"/>
                <a:cs typeface="Proxima Nova"/>
                <a:sym typeface="Proxima Nova"/>
              </a:rPr>
              <a:t>Perceived</a:t>
            </a:r>
            <a:r>
              <a:rPr b="1" lang="en" sz="4000">
                <a:solidFill>
                  <a:schemeClr val="dk1"/>
                </a:solidFill>
                <a:latin typeface="Proxima Nova"/>
                <a:ea typeface="Proxima Nova"/>
                <a:cs typeface="Proxima Nova"/>
                <a:sym typeface="Proxima Nova"/>
              </a:rPr>
              <a:t> Value &amp; Affordability in NV</a:t>
            </a:r>
            <a:endParaRPr b="1" sz="40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sz="2400">
                <a:solidFill>
                  <a:schemeClr val="dk1"/>
                </a:solidFill>
                <a:latin typeface="Proxima Nova"/>
                <a:ea typeface="Proxima Nova"/>
                <a:cs typeface="Proxima Nova"/>
                <a:sym typeface="Proxima Nova"/>
              </a:rPr>
              <a:t>(</a:t>
            </a:r>
            <a:r>
              <a:rPr b="1" lang="en" sz="2400">
                <a:solidFill>
                  <a:srgbClr val="1D1C1D"/>
                </a:solidFill>
                <a:latin typeface="Proxima Nova"/>
                <a:ea typeface="Proxima Nova"/>
                <a:cs typeface="Proxima Nova"/>
                <a:sym typeface="Proxima Nova"/>
              </a:rPr>
              <a:t>acp-confidential-cadoc</a:t>
            </a:r>
            <a:r>
              <a:rPr b="1" lang="en" sz="2400">
                <a:solidFill>
                  <a:schemeClr val="dk1"/>
                </a:solidFill>
                <a:latin typeface="Proxima Nova"/>
                <a:ea typeface="Proxima Nova"/>
                <a:cs typeface="Proxima Nova"/>
                <a:sym typeface="Proxima Nova"/>
              </a:rPr>
              <a:t>)</a:t>
            </a:r>
            <a:endParaRPr b="1" sz="4000">
              <a:solidFill>
                <a:schemeClr val="dk1"/>
              </a:solidFill>
              <a:latin typeface="Proxima Nova"/>
              <a:ea typeface="Proxima Nova"/>
              <a:cs typeface="Proxima Nova"/>
              <a:sym typeface="Proxima Nova"/>
            </a:endParaRPr>
          </a:p>
        </p:txBody>
      </p:sp>
      <p:pic>
        <p:nvPicPr>
          <p:cNvPr id="55" name="Google Shape;55;p16"/>
          <p:cNvPicPr preferRelativeResize="0"/>
          <p:nvPr/>
        </p:nvPicPr>
        <p:blipFill>
          <a:blip r:embed="rId4">
            <a:alphaModFix/>
          </a:blip>
          <a:stretch>
            <a:fillRect/>
          </a:stretch>
        </p:blipFill>
        <p:spPr>
          <a:xfrm>
            <a:off x="494799" y="522763"/>
            <a:ext cx="1408775" cy="162575"/>
          </a:xfrm>
          <a:prstGeom prst="rect">
            <a:avLst/>
          </a:prstGeom>
          <a:noFill/>
          <a:ln>
            <a:noFill/>
          </a:ln>
        </p:spPr>
      </p:pic>
      <p:sp>
        <p:nvSpPr>
          <p:cNvPr id="56" name="Google Shape;56;p16"/>
          <p:cNvSpPr txBox="1"/>
          <p:nvPr>
            <p:ph idx="1" type="subTitle"/>
          </p:nvPr>
        </p:nvSpPr>
        <p:spPr>
          <a:xfrm>
            <a:off x="305000" y="3036863"/>
            <a:ext cx="3969300" cy="41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Proxima Nova"/>
                <a:ea typeface="Proxima Nova"/>
                <a:cs typeface="Proxima Nova"/>
                <a:sym typeface="Proxima Nova"/>
              </a:rPr>
              <a:t>Understanding the mental math that Cx complete when shopping for NV on DoorDash.</a:t>
            </a:r>
            <a:endParaRPr sz="1100">
              <a:solidFill>
                <a:schemeClr val="dk1"/>
              </a:solidFill>
              <a:latin typeface="Proxima Nova"/>
              <a:ea typeface="Proxima Nova"/>
              <a:cs typeface="Proxima Nova"/>
              <a:sym typeface="Proxima Nova"/>
            </a:endParaRPr>
          </a:p>
        </p:txBody>
      </p:sp>
      <p:sp>
        <p:nvSpPr>
          <p:cNvPr id="57" name="Google Shape;57;p16"/>
          <p:cNvSpPr txBox="1"/>
          <p:nvPr/>
        </p:nvSpPr>
        <p:spPr>
          <a:xfrm>
            <a:off x="369075" y="3520075"/>
            <a:ext cx="4246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May </a:t>
            </a:r>
            <a:r>
              <a:rPr lang="en" sz="1000">
                <a:solidFill>
                  <a:schemeClr val="dk1"/>
                </a:solidFill>
                <a:latin typeface="Proxima Nova"/>
                <a:ea typeface="Proxima Nova"/>
                <a:cs typeface="Proxima Nova"/>
                <a:sym typeface="Proxima Nova"/>
              </a:rPr>
              <a:t>2022 </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000">
                <a:solidFill>
                  <a:schemeClr val="dk1"/>
                </a:solidFill>
                <a:latin typeface="Proxima Nova"/>
                <a:ea typeface="Proxima Nova"/>
                <a:cs typeface="Proxima Nova"/>
                <a:sym typeface="Proxima Nova"/>
              </a:rPr>
              <a:t>Questions?</a:t>
            </a:r>
            <a:r>
              <a:rPr lang="en" sz="1000">
                <a:solidFill>
                  <a:schemeClr val="dk1"/>
                </a:solidFill>
                <a:latin typeface="Proxima Nova"/>
                <a:ea typeface="Proxima Nova"/>
                <a:cs typeface="Proxima Nova"/>
                <a:sym typeface="Proxima Nova"/>
              </a:rPr>
              <a:t> DRI:</a:t>
            </a:r>
            <a:r>
              <a:rPr lang="en" sz="1000">
                <a:solidFill>
                  <a:schemeClr val="dk1"/>
                </a:solidFill>
                <a:latin typeface="Proxima Nova"/>
                <a:ea typeface="Proxima Nova"/>
                <a:cs typeface="Proxima Nova"/>
                <a:sym typeface="Proxima Nova"/>
              </a:rPr>
              <a:t> </a:t>
            </a:r>
            <a:r>
              <a:rPr lang="en" sz="1000">
                <a:solidFill>
                  <a:schemeClr val="dk1"/>
                </a:solidFill>
                <a:latin typeface="Proxima Nova"/>
                <a:ea typeface="Proxima Nova"/>
                <a:cs typeface="Proxima Nova"/>
                <a:sym typeface="Proxima Nova"/>
              </a:rPr>
              <a:t>Kelly Peterson</a:t>
            </a:r>
            <a:endParaRPr sz="1300">
              <a:solidFill>
                <a:schemeClr val="dk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nvSpPr>
        <p:spPr>
          <a:xfrm>
            <a:off x="658700" y="3321100"/>
            <a:ext cx="24489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00838A"/>
                </a:solidFill>
                <a:latin typeface="Proxima Nova"/>
                <a:ea typeface="Proxima Nova"/>
                <a:cs typeface="Proxima Nova"/>
                <a:sym typeface="Proxima Nova"/>
              </a:rPr>
              <a:t>DoorDash</a:t>
            </a:r>
            <a:endParaRPr b="1" sz="1300">
              <a:solidFill>
                <a:srgbClr val="00838A"/>
              </a:solidFill>
              <a:latin typeface="Proxima Nova"/>
              <a:ea typeface="Proxima Nova"/>
              <a:cs typeface="Proxima Nova"/>
              <a:sym typeface="Proxima Nova"/>
            </a:endParaRPr>
          </a:p>
        </p:txBody>
      </p:sp>
      <p:sp>
        <p:nvSpPr>
          <p:cNvPr id="185" name="Google Shape;185;p25"/>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6" name="Google Shape;186;p25"/>
          <p:cNvSpPr txBox="1"/>
          <p:nvPr/>
        </p:nvSpPr>
        <p:spPr>
          <a:xfrm>
            <a:off x="658700" y="619200"/>
            <a:ext cx="78363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Proxima Nova"/>
                <a:ea typeface="Proxima Nova"/>
                <a:cs typeface="Proxima Nova"/>
                <a:sym typeface="Proxima Nova"/>
              </a:rPr>
              <a:t>Most</a:t>
            </a:r>
            <a:r>
              <a:rPr b="1" lang="en" sz="2500">
                <a:solidFill>
                  <a:schemeClr val="dk2"/>
                </a:solidFill>
                <a:latin typeface="Proxima Nova"/>
                <a:ea typeface="Proxima Nova"/>
                <a:cs typeface="Proxima Nova"/>
                <a:sym typeface="Proxima Nova"/>
              </a:rPr>
              <a:t> Cx are unsure of how all parties make money</a:t>
            </a:r>
            <a:endParaRPr b="1" sz="2500">
              <a:solidFill>
                <a:schemeClr val="dk2"/>
              </a:solidFill>
              <a:latin typeface="Proxima Nova"/>
              <a:ea typeface="Proxima Nova"/>
              <a:cs typeface="Proxima Nova"/>
              <a:sym typeface="Proxima Nova"/>
            </a:endParaRPr>
          </a:p>
        </p:txBody>
      </p:sp>
      <p:sp>
        <p:nvSpPr>
          <p:cNvPr id="187" name="Google Shape;187;p25"/>
          <p:cNvSpPr txBox="1"/>
          <p:nvPr/>
        </p:nvSpPr>
        <p:spPr>
          <a:xfrm>
            <a:off x="653875" y="3686300"/>
            <a:ext cx="2448900" cy="654600"/>
          </a:xfrm>
          <a:prstGeom prst="rect">
            <a:avLst/>
          </a:prstGeom>
          <a:noFill/>
          <a:ln>
            <a:noFill/>
          </a:ln>
        </p:spPr>
        <p:txBody>
          <a:bodyPr anchorCtr="0" anchor="t" bIns="91425" lIns="91425" spcFirstLastPara="1" rIns="91425" wrap="square" tIns="91425">
            <a:noAutofit/>
          </a:bodyPr>
          <a:lstStyle/>
          <a:p>
            <a:pPr indent="-292100" lvl="0" marL="457200" rtl="0" algn="l">
              <a:lnSpc>
                <a:spcPct val="120000"/>
              </a:lnSpc>
              <a:spcBef>
                <a:spcPts val="0"/>
              </a:spcBef>
              <a:spcAft>
                <a:spcPts val="0"/>
              </a:spcAft>
              <a:buClr>
                <a:srgbClr val="888888"/>
              </a:buClr>
              <a:buSzPts val="1000"/>
              <a:buFont typeface="Proxima Nova"/>
              <a:buChar char="●"/>
            </a:pPr>
            <a:r>
              <a:rPr lang="en" sz="1000">
                <a:solidFill>
                  <a:srgbClr val="888888"/>
                </a:solidFill>
                <a:latin typeface="Proxima Nova"/>
                <a:ea typeface="Proxima Nova"/>
                <a:cs typeface="Proxima Nova"/>
                <a:sym typeface="Proxima Nova"/>
              </a:rPr>
              <a:t>Advertising</a:t>
            </a:r>
            <a:endParaRPr sz="1000">
              <a:solidFill>
                <a:srgbClr val="888888"/>
              </a:solidFill>
              <a:latin typeface="Proxima Nova"/>
              <a:ea typeface="Proxima Nova"/>
              <a:cs typeface="Proxima Nova"/>
              <a:sym typeface="Proxima Nova"/>
            </a:endParaRPr>
          </a:p>
          <a:p>
            <a:pPr indent="-292100" lvl="0" marL="457200" rtl="0" algn="l">
              <a:lnSpc>
                <a:spcPct val="120000"/>
              </a:lnSpc>
              <a:spcBef>
                <a:spcPts val="0"/>
              </a:spcBef>
              <a:spcAft>
                <a:spcPts val="0"/>
              </a:spcAft>
              <a:buClr>
                <a:srgbClr val="888888"/>
              </a:buClr>
              <a:buSzPts val="1000"/>
              <a:buFont typeface="Proxima Nova"/>
              <a:buChar char="●"/>
            </a:pPr>
            <a:r>
              <a:rPr lang="en" sz="1000">
                <a:solidFill>
                  <a:srgbClr val="888888"/>
                </a:solidFill>
                <a:latin typeface="Proxima Nova"/>
                <a:ea typeface="Proxima Nova"/>
                <a:cs typeface="Proxima Nova"/>
                <a:sym typeface="Proxima Nova"/>
              </a:rPr>
              <a:t>Commissions</a:t>
            </a:r>
            <a:endParaRPr sz="1000">
              <a:solidFill>
                <a:srgbClr val="888888"/>
              </a:solidFill>
              <a:latin typeface="Proxima Nova"/>
              <a:ea typeface="Proxima Nova"/>
              <a:cs typeface="Proxima Nova"/>
              <a:sym typeface="Proxima Nova"/>
            </a:endParaRPr>
          </a:p>
          <a:p>
            <a:pPr indent="-292100" lvl="0" marL="457200" rtl="0" algn="l">
              <a:lnSpc>
                <a:spcPct val="120000"/>
              </a:lnSpc>
              <a:spcBef>
                <a:spcPts val="0"/>
              </a:spcBef>
              <a:spcAft>
                <a:spcPts val="0"/>
              </a:spcAft>
              <a:buClr>
                <a:srgbClr val="888888"/>
              </a:buClr>
              <a:buSzPts val="1000"/>
              <a:buFont typeface="Proxima Nova"/>
              <a:buChar char="●"/>
            </a:pPr>
            <a:r>
              <a:rPr lang="en" sz="1000">
                <a:solidFill>
                  <a:srgbClr val="888888"/>
                </a:solidFill>
                <a:latin typeface="Proxima Nova"/>
                <a:ea typeface="Proxima Nova"/>
                <a:cs typeface="Proxima Nova"/>
                <a:sym typeface="Proxima Nova"/>
              </a:rPr>
              <a:t>Cx fees</a:t>
            </a:r>
            <a:endParaRPr sz="1000">
              <a:solidFill>
                <a:srgbClr val="888888"/>
              </a:solidFill>
              <a:latin typeface="Proxima Nova"/>
              <a:ea typeface="Proxima Nova"/>
              <a:cs typeface="Proxima Nova"/>
              <a:sym typeface="Proxima Nova"/>
            </a:endParaRPr>
          </a:p>
        </p:txBody>
      </p:sp>
      <p:sp>
        <p:nvSpPr>
          <p:cNvPr id="188" name="Google Shape;188;p25"/>
          <p:cNvSpPr txBox="1"/>
          <p:nvPr/>
        </p:nvSpPr>
        <p:spPr>
          <a:xfrm>
            <a:off x="3347550" y="3686300"/>
            <a:ext cx="2448900" cy="654600"/>
          </a:xfrm>
          <a:prstGeom prst="rect">
            <a:avLst/>
          </a:prstGeom>
          <a:noFill/>
          <a:ln>
            <a:noFill/>
          </a:ln>
        </p:spPr>
        <p:txBody>
          <a:bodyPr anchorCtr="0" anchor="t" bIns="91425" lIns="91425" spcFirstLastPara="1" rIns="91425" wrap="square" tIns="91425">
            <a:noAutofit/>
          </a:bodyPr>
          <a:lstStyle/>
          <a:p>
            <a:pPr indent="-292100" lvl="0" marL="457200" rtl="0" algn="l">
              <a:lnSpc>
                <a:spcPct val="120000"/>
              </a:lnSpc>
              <a:spcBef>
                <a:spcPts val="0"/>
              </a:spcBef>
              <a:spcAft>
                <a:spcPts val="0"/>
              </a:spcAft>
              <a:buClr>
                <a:srgbClr val="888888"/>
              </a:buClr>
              <a:buSzPts val="1000"/>
              <a:buFont typeface="Proxima Nova"/>
              <a:buChar char="●"/>
            </a:pPr>
            <a:r>
              <a:rPr lang="en" sz="1000">
                <a:solidFill>
                  <a:srgbClr val="888888"/>
                </a:solidFill>
                <a:latin typeface="Proxima Nova"/>
                <a:ea typeface="Proxima Nova"/>
                <a:cs typeface="Proxima Nova"/>
                <a:sym typeface="Proxima Nova"/>
              </a:rPr>
              <a:t>Sale of item</a:t>
            </a:r>
            <a:endParaRPr sz="1000">
              <a:solidFill>
                <a:srgbClr val="888888"/>
              </a:solidFill>
              <a:latin typeface="Proxima Nova"/>
              <a:ea typeface="Proxima Nova"/>
              <a:cs typeface="Proxima Nova"/>
              <a:sym typeface="Proxima Nova"/>
            </a:endParaRPr>
          </a:p>
          <a:p>
            <a:pPr indent="-292100" lvl="0" marL="457200" rtl="0" algn="l">
              <a:lnSpc>
                <a:spcPct val="120000"/>
              </a:lnSpc>
              <a:spcBef>
                <a:spcPts val="0"/>
              </a:spcBef>
              <a:spcAft>
                <a:spcPts val="0"/>
              </a:spcAft>
              <a:buClr>
                <a:srgbClr val="888888"/>
              </a:buClr>
              <a:buSzPts val="1000"/>
              <a:buFont typeface="Proxima Nova"/>
              <a:buChar char="●"/>
            </a:pPr>
            <a:r>
              <a:rPr lang="en" sz="1000">
                <a:solidFill>
                  <a:srgbClr val="888888"/>
                </a:solidFill>
                <a:latin typeface="Proxima Nova"/>
                <a:ea typeface="Proxima Nova"/>
                <a:cs typeface="Proxima Nova"/>
                <a:sym typeface="Proxima Nova"/>
              </a:rPr>
              <a:t>Cx fees</a:t>
            </a:r>
            <a:endParaRPr sz="1000">
              <a:solidFill>
                <a:srgbClr val="888888"/>
              </a:solidFill>
              <a:latin typeface="Proxima Nova"/>
              <a:ea typeface="Proxima Nova"/>
              <a:cs typeface="Proxima Nova"/>
              <a:sym typeface="Proxima Nova"/>
            </a:endParaRPr>
          </a:p>
        </p:txBody>
      </p:sp>
      <p:sp>
        <p:nvSpPr>
          <p:cNvPr id="189" name="Google Shape;189;p25"/>
          <p:cNvSpPr txBox="1"/>
          <p:nvPr/>
        </p:nvSpPr>
        <p:spPr>
          <a:xfrm>
            <a:off x="3347550" y="3321100"/>
            <a:ext cx="24489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00838A"/>
                </a:solidFill>
                <a:latin typeface="Proxima Nova"/>
                <a:ea typeface="Proxima Nova"/>
                <a:cs typeface="Proxima Nova"/>
                <a:sym typeface="Proxima Nova"/>
              </a:rPr>
              <a:t>Merchants</a:t>
            </a:r>
            <a:endParaRPr b="1" sz="1300">
              <a:solidFill>
                <a:srgbClr val="00838A"/>
              </a:solidFill>
              <a:latin typeface="Proxima Nova"/>
              <a:ea typeface="Proxima Nova"/>
              <a:cs typeface="Proxima Nova"/>
              <a:sym typeface="Proxima Nova"/>
            </a:endParaRPr>
          </a:p>
        </p:txBody>
      </p:sp>
      <p:sp>
        <p:nvSpPr>
          <p:cNvPr id="190" name="Google Shape;190;p25"/>
          <p:cNvSpPr txBox="1"/>
          <p:nvPr/>
        </p:nvSpPr>
        <p:spPr>
          <a:xfrm>
            <a:off x="6036400" y="3686300"/>
            <a:ext cx="2448900" cy="654600"/>
          </a:xfrm>
          <a:prstGeom prst="rect">
            <a:avLst/>
          </a:prstGeom>
          <a:noFill/>
          <a:ln>
            <a:noFill/>
          </a:ln>
        </p:spPr>
        <p:txBody>
          <a:bodyPr anchorCtr="0" anchor="t" bIns="91425" lIns="91425" spcFirstLastPara="1" rIns="91425" wrap="square" tIns="91425">
            <a:noAutofit/>
          </a:bodyPr>
          <a:lstStyle/>
          <a:p>
            <a:pPr indent="-292100" lvl="0" marL="457200" rtl="0" algn="l">
              <a:lnSpc>
                <a:spcPct val="120000"/>
              </a:lnSpc>
              <a:spcBef>
                <a:spcPts val="0"/>
              </a:spcBef>
              <a:spcAft>
                <a:spcPts val="0"/>
              </a:spcAft>
              <a:buClr>
                <a:srgbClr val="888888"/>
              </a:buClr>
              <a:buSzPts val="1000"/>
              <a:buFont typeface="Proxima Nova"/>
              <a:buChar char="●"/>
            </a:pPr>
            <a:r>
              <a:rPr lang="en" sz="1000">
                <a:solidFill>
                  <a:srgbClr val="888888"/>
                </a:solidFill>
                <a:latin typeface="Proxima Nova"/>
                <a:ea typeface="Proxima Nova"/>
                <a:cs typeface="Proxima Nova"/>
                <a:sym typeface="Proxima Nova"/>
              </a:rPr>
              <a:t>Tips</a:t>
            </a:r>
            <a:endParaRPr sz="1000">
              <a:solidFill>
                <a:srgbClr val="888888"/>
              </a:solidFill>
              <a:latin typeface="Proxima Nova"/>
              <a:ea typeface="Proxima Nova"/>
              <a:cs typeface="Proxima Nova"/>
              <a:sym typeface="Proxima Nova"/>
            </a:endParaRPr>
          </a:p>
          <a:p>
            <a:pPr indent="-292100" lvl="0" marL="457200" rtl="0" algn="l">
              <a:lnSpc>
                <a:spcPct val="120000"/>
              </a:lnSpc>
              <a:spcBef>
                <a:spcPts val="0"/>
              </a:spcBef>
              <a:spcAft>
                <a:spcPts val="0"/>
              </a:spcAft>
              <a:buClr>
                <a:srgbClr val="888888"/>
              </a:buClr>
              <a:buSzPts val="1000"/>
              <a:buFont typeface="Proxima Nova"/>
              <a:buChar char="●"/>
            </a:pPr>
            <a:r>
              <a:rPr lang="en" sz="1000">
                <a:solidFill>
                  <a:srgbClr val="888888"/>
                </a:solidFill>
                <a:latin typeface="Proxima Nova"/>
                <a:ea typeface="Proxima Nova"/>
                <a:cs typeface="Proxima Nova"/>
                <a:sym typeface="Proxima Nova"/>
              </a:rPr>
              <a:t>DD pay</a:t>
            </a:r>
            <a:endParaRPr sz="1000">
              <a:solidFill>
                <a:srgbClr val="888888"/>
              </a:solidFill>
              <a:latin typeface="Proxima Nova"/>
              <a:ea typeface="Proxima Nova"/>
              <a:cs typeface="Proxima Nova"/>
              <a:sym typeface="Proxima Nova"/>
            </a:endParaRPr>
          </a:p>
          <a:p>
            <a:pPr indent="-292100" lvl="0" marL="457200" rtl="0" algn="l">
              <a:lnSpc>
                <a:spcPct val="120000"/>
              </a:lnSpc>
              <a:spcBef>
                <a:spcPts val="0"/>
              </a:spcBef>
              <a:spcAft>
                <a:spcPts val="0"/>
              </a:spcAft>
              <a:buClr>
                <a:srgbClr val="888888"/>
              </a:buClr>
              <a:buSzPts val="1000"/>
              <a:buFont typeface="Proxima Nova"/>
              <a:buChar char="●"/>
            </a:pPr>
            <a:r>
              <a:rPr lang="en" sz="1000">
                <a:solidFill>
                  <a:srgbClr val="888888"/>
                </a:solidFill>
                <a:latin typeface="Proxima Nova"/>
                <a:ea typeface="Proxima Nova"/>
                <a:cs typeface="Proxima Nova"/>
                <a:sym typeface="Proxima Nova"/>
              </a:rPr>
              <a:t>Maybe Cx fees</a:t>
            </a:r>
            <a:endParaRPr sz="1000">
              <a:solidFill>
                <a:srgbClr val="888888"/>
              </a:solidFill>
              <a:latin typeface="Proxima Nova"/>
              <a:ea typeface="Proxima Nova"/>
              <a:cs typeface="Proxima Nova"/>
              <a:sym typeface="Proxima Nova"/>
            </a:endParaRPr>
          </a:p>
        </p:txBody>
      </p:sp>
      <p:sp>
        <p:nvSpPr>
          <p:cNvPr id="191" name="Google Shape;191;p25"/>
          <p:cNvSpPr txBox="1"/>
          <p:nvPr/>
        </p:nvSpPr>
        <p:spPr>
          <a:xfrm>
            <a:off x="6036400" y="3321100"/>
            <a:ext cx="24489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00838A"/>
                </a:solidFill>
                <a:latin typeface="Proxima Nova"/>
                <a:ea typeface="Proxima Nova"/>
                <a:cs typeface="Proxima Nova"/>
                <a:sym typeface="Proxima Nova"/>
              </a:rPr>
              <a:t>Dashers</a:t>
            </a:r>
            <a:endParaRPr b="1" sz="1300">
              <a:solidFill>
                <a:srgbClr val="00838A"/>
              </a:solidFill>
              <a:latin typeface="Proxima Nova"/>
              <a:ea typeface="Proxima Nova"/>
              <a:cs typeface="Proxima Nova"/>
              <a:sym typeface="Proxima Nova"/>
            </a:endParaRPr>
          </a:p>
        </p:txBody>
      </p:sp>
      <p:sp>
        <p:nvSpPr>
          <p:cNvPr id="192" name="Google Shape;192;p25"/>
          <p:cNvSpPr/>
          <p:nvPr/>
        </p:nvSpPr>
        <p:spPr>
          <a:xfrm>
            <a:off x="1060375" y="1478975"/>
            <a:ext cx="1635900" cy="16359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5"/>
          <p:cNvSpPr/>
          <p:nvPr/>
        </p:nvSpPr>
        <p:spPr>
          <a:xfrm>
            <a:off x="3754050" y="1478975"/>
            <a:ext cx="1635900" cy="16359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5"/>
          <p:cNvSpPr/>
          <p:nvPr/>
        </p:nvSpPr>
        <p:spPr>
          <a:xfrm>
            <a:off x="6442900" y="1478975"/>
            <a:ext cx="1635900" cy="16359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25"/>
          <p:cNvPicPr preferRelativeResize="0"/>
          <p:nvPr/>
        </p:nvPicPr>
        <p:blipFill rotWithShape="1">
          <a:blip r:embed="rId4">
            <a:alphaModFix/>
          </a:blip>
          <a:srcRect b="0" l="16621" r="16627" t="0"/>
          <a:stretch/>
        </p:blipFill>
        <p:spPr>
          <a:xfrm>
            <a:off x="3751638" y="1478975"/>
            <a:ext cx="1635900" cy="1635900"/>
          </a:xfrm>
          <a:prstGeom prst="ellipse">
            <a:avLst/>
          </a:prstGeom>
          <a:noFill/>
          <a:ln>
            <a:noFill/>
          </a:ln>
        </p:spPr>
      </p:pic>
      <p:pic>
        <p:nvPicPr>
          <p:cNvPr id="196" name="Google Shape;196;p25"/>
          <p:cNvPicPr preferRelativeResize="0"/>
          <p:nvPr/>
        </p:nvPicPr>
        <p:blipFill rotWithShape="1">
          <a:blip r:embed="rId5">
            <a:alphaModFix/>
          </a:blip>
          <a:srcRect b="0" l="12502" r="12495" t="0"/>
          <a:stretch/>
        </p:blipFill>
        <p:spPr>
          <a:xfrm>
            <a:off x="6447725" y="1478975"/>
            <a:ext cx="1635900" cy="1635900"/>
          </a:xfrm>
          <a:prstGeom prst="ellipse">
            <a:avLst/>
          </a:prstGeom>
          <a:noFill/>
          <a:ln>
            <a:noFill/>
          </a:ln>
        </p:spPr>
      </p:pic>
      <p:pic>
        <p:nvPicPr>
          <p:cNvPr id="197" name="Google Shape;197;p25"/>
          <p:cNvPicPr preferRelativeResize="0"/>
          <p:nvPr/>
        </p:nvPicPr>
        <p:blipFill rotWithShape="1">
          <a:blip r:embed="rId6">
            <a:alphaModFix/>
          </a:blip>
          <a:srcRect b="16666" l="0" r="0" t="16666"/>
          <a:stretch/>
        </p:blipFill>
        <p:spPr>
          <a:xfrm>
            <a:off x="1060388" y="1478975"/>
            <a:ext cx="1635900" cy="1635900"/>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p:nvPr/>
        </p:nvSpPr>
        <p:spPr>
          <a:xfrm>
            <a:off x="4137000" y="1466175"/>
            <a:ext cx="4010100" cy="2972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4" name="Google Shape;204;p26"/>
          <p:cNvSpPr txBox="1"/>
          <p:nvPr/>
        </p:nvSpPr>
        <p:spPr>
          <a:xfrm>
            <a:off x="658700" y="619200"/>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Proxima Nova"/>
                <a:ea typeface="Proxima Nova"/>
                <a:cs typeface="Proxima Nova"/>
                <a:sym typeface="Proxima Nova"/>
              </a:rPr>
              <a:t>Most Cx are not aware that Dashers shop in store</a:t>
            </a:r>
            <a:endParaRPr b="1" sz="2500">
              <a:solidFill>
                <a:schemeClr val="dk2"/>
              </a:solidFill>
              <a:latin typeface="Proxima Nova"/>
              <a:ea typeface="Proxima Nova"/>
              <a:cs typeface="Proxima Nova"/>
              <a:sym typeface="Proxima Nova"/>
            </a:endParaRPr>
          </a:p>
        </p:txBody>
      </p:sp>
      <p:pic>
        <p:nvPicPr>
          <p:cNvPr id="205" name="Google Shape;205;p26"/>
          <p:cNvPicPr preferRelativeResize="0"/>
          <p:nvPr/>
        </p:nvPicPr>
        <p:blipFill>
          <a:blip r:embed="rId4">
            <a:alphaModFix/>
          </a:blip>
          <a:stretch>
            <a:fillRect/>
          </a:stretch>
        </p:blipFill>
        <p:spPr>
          <a:xfrm>
            <a:off x="2271225" y="1721570"/>
            <a:ext cx="958102" cy="958102"/>
          </a:xfrm>
          <a:prstGeom prst="rect">
            <a:avLst/>
          </a:prstGeom>
          <a:noFill/>
          <a:ln>
            <a:noFill/>
          </a:ln>
        </p:spPr>
      </p:pic>
      <p:pic>
        <p:nvPicPr>
          <p:cNvPr id="206" name="Google Shape;206;p26"/>
          <p:cNvPicPr preferRelativeResize="0"/>
          <p:nvPr/>
        </p:nvPicPr>
        <p:blipFill>
          <a:blip r:embed="rId5">
            <a:alphaModFix/>
          </a:blip>
          <a:stretch>
            <a:fillRect/>
          </a:stretch>
        </p:blipFill>
        <p:spPr>
          <a:xfrm>
            <a:off x="2335200" y="2946632"/>
            <a:ext cx="682414" cy="682424"/>
          </a:xfrm>
          <a:prstGeom prst="rect">
            <a:avLst/>
          </a:prstGeom>
          <a:noFill/>
          <a:ln>
            <a:noFill/>
          </a:ln>
        </p:spPr>
      </p:pic>
      <p:sp>
        <p:nvSpPr>
          <p:cNvPr id="207" name="Google Shape;207;p26"/>
          <p:cNvSpPr txBox="1"/>
          <p:nvPr/>
        </p:nvSpPr>
        <p:spPr>
          <a:xfrm>
            <a:off x="678488" y="1962500"/>
            <a:ext cx="14265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00838A"/>
                </a:solidFill>
                <a:latin typeface="Proxima Nova"/>
                <a:ea typeface="Proxima Nova"/>
                <a:cs typeface="Proxima Nova"/>
                <a:sym typeface="Proxima Nova"/>
              </a:rPr>
              <a:t>Accepts order on app</a:t>
            </a:r>
            <a:endParaRPr b="1" sz="1300">
              <a:solidFill>
                <a:srgbClr val="00838A"/>
              </a:solidFill>
              <a:latin typeface="Proxima Nova"/>
              <a:ea typeface="Proxima Nova"/>
              <a:cs typeface="Proxima Nova"/>
              <a:sym typeface="Proxima Nova"/>
            </a:endParaRPr>
          </a:p>
        </p:txBody>
      </p:sp>
      <p:sp>
        <p:nvSpPr>
          <p:cNvPr id="208" name="Google Shape;208;p26"/>
          <p:cNvSpPr txBox="1"/>
          <p:nvPr/>
        </p:nvSpPr>
        <p:spPr>
          <a:xfrm>
            <a:off x="658688" y="2946625"/>
            <a:ext cx="14661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00838A"/>
                </a:solidFill>
                <a:latin typeface="Proxima Nova"/>
                <a:ea typeface="Proxima Nova"/>
                <a:cs typeface="Proxima Nova"/>
                <a:sym typeface="Proxima Nova"/>
              </a:rPr>
              <a:t>Picks up pre-shopped items from Mx</a:t>
            </a:r>
            <a:endParaRPr b="1" sz="1300">
              <a:solidFill>
                <a:srgbClr val="00838A"/>
              </a:solidFill>
              <a:latin typeface="Proxima Nova"/>
              <a:ea typeface="Proxima Nova"/>
              <a:cs typeface="Proxima Nova"/>
              <a:sym typeface="Proxima Nova"/>
            </a:endParaRPr>
          </a:p>
        </p:txBody>
      </p:sp>
      <p:sp>
        <p:nvSpPr>
          <p:cNvPr id="209" name="Google Shape;209;p26"/>
          <p:cNvSpPr txBox="1"/>
          <p:nvPr/>
        </p:nvSpPr>
        <p:spPr>
          <a:xfrm>
            <a:off x="678488" y="4021625"/>
            <a:ext cx="14265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00838A"/>
                </a:solidFill>
                <a:latin typeface="Proxima Nova"/>
                <a:ea typeface="Proxima Nova"/>
                <a:cs typeface="Proxima Nova"/>
                <a:sym typeface="Proxima Nova"/>
              </a:rPr>
              <a:t>Delivers to Cx</a:t>
            </a:r>
            <a:endParaRPr b="1" sz="1300">
              <a:solidFill>
                <a:srgbClr val="00838A"/>
              </a:solidFill>
              <a:latin typeface="Proxima Nova"/>
              <a:ea typeface="Proxima Nova"/>
              <a:cs typeface="Proxima Nova"/>
              <a:sym typeface="Proxima Nova"/>
            </a:endParaRPr>
          </a:p>
        </p:txBody>
      </p:sp>
      <p:pic>
        <p:nvPicPr>
          <p:cNvPr id="210" name="Google Shape;210;p26"/>
          <p:cNvPicPr preferRelativeResize="0"/>
          <p:nvPr/>
        </p:nvPicPr>
        <p:blipFill>
          <a:blip r:embed="rId6">
            <a:alphaModFix/>
          </a:blip>
          <a:stretch>
            <a:fillRect/>
          </a:stretch>
        </p:blipFill>
        <p:spPr>
          <a:xfrm>
            <a:off x="2428300" y="3965875"/>
            <a:ext cx="682425" cy="511593"/>
          </a:xfrm>
          <a:prstGeom prst="rect">
            <a:avLst/>
          </a:prstGeom>
          <a:noFill/>
          <a:ln>
            <a:noFill/>
          </a:ln>
        </p:spPr>
      </p:pic>
      <p:sp>
        <p:nvSpPr>
          <p:cNvPr id="211" name="Google Shape;211;p26"/>
          <p:cNvSpPr/>
          <p:nvPr/>
        </p:nvSpPr>
        <p:spPr>
          <a:xfrm>
            <a:off x="1335188" y="2589275"/>
            <a:ext cx="113100" cy="3720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1335188" y="3732150"/>
            <a:ext cx="113100" cy="372000"/>
          </a:xfrm>
          <a:prstGeom prst="down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txBox="1"/>
          <p:nvPr/>
        </p:nvSpPr>
        <p:spPr>
          <a:xfrm>
            <a:off x="4278900" y="1625700"/>
            <a:ext cx="3811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roxima Nova"/>
                <a:ea typeface="Proxima Nova"/>
                <a:cs typeface="Proxima Nova"/>
                <a:sym typeface="Proxima Nova"/>
              </a:rPr>
              <a:t>Only </a:t>
            </a:r>
            <a:r>
              <a:rPr b="1" lang="en">
                <a:solidFill>
                  <a:srgbClr val="00838A"/>
                </a:solidFill>
                <a:latin typeface="Proxima Nova"/>
                <a:ea typeface="Proxima Nova"/>
                <a:cs typeface="Proxima Nova"/>
                <a:sym typeface="Proxima Nova"/>
              </a:rPr>
              <a:t>1 out of 15 Cx </a:t>
            </a:r>
            <a:r>
              <a:rPr lang="en">
                <a:solidFill>
                  <a:schemeClr val="dk2"/>
                </a:solidFill>
                <a:latin typeface="Proxima Nova"/>
                <a:ea typeface="Proxima Nova"/>
                <a:cs typeface="Proxima Nova"/>
                <a:sym typeface="Proxima Nova"/>
              </a:rPr>
              <a:t>that participated in the deep dive conversation </a:t>
            </a:r>
            <a:r>
              <a:rPr b="1" lang="en">
                <a:solidFill>
                  <a:srgbClr val="00838A"/>
                </a:solidFill>
                <a:latin typeface="Proxima Nova"/>
                <a:ea typeface="Proxima Nova"/>
                <a:cs typeface="Proxima Nova"/>
                <a:sym typeface="Proxima Nova"/>
              </a:rPr>
              <a:t>knew that Dx have to shop in store </a:t>
            </a:r>
            <a:r>
              <a:rPr lang="en">
                <a:solidFill>
                  <a:schemeClr val="dk2"/>
                </a:solidFill>
                <a:latin typeface="Proxima Nova"/>
                <a:ea typeface="Proxima Nova"/>
                <a:cs typeface="Proxima Nova"/>
                <a:sym typeface="Proxima Nova"/>
              </a:rPr>
              <a:t>for their order…</a:t>
            </a:r>
            <a:endParaRPr>
              <a:solidFill>
                <a:schemeClr val="dk2"/>
              </a:solidFill>
              <a:latin typeface="Proxima Nova"/>
              <a:ea typeface="Proxima Nova"/>
              <a:cs typeface="Proxima Nova"/>
              <a:sym typeface="Proxima Nova"/>
            </a:endParaRPr>
          </a:p>
        </p:txBody>
      </p:sp>
      <p:sp>
        <p:nvSpPr>
          <p:cNvPr id="214" name="Google Shape;214;p26"/>
          <p:cNvSpPr txBox="1"/>
          <p:nvPr/>
        </p:nvSpPr>
        <p:spPr>
          <a:xfrm>
            <a:off x="4314600" y="3362175"/>
            <a:ext cx="373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roxima Nova"/>
                <a:ea typeface="Proxima Nova"/>
                <a:cs typeface="Proxima Nova"/>
                <a:sym typeface="Proxima Nova"/>
              </a:rPr>
              <a:t>….Therefore,</a:t>
            </a:r>
            <a:r>
              <a:rPr b="1" lang="en">
                <a:solidFill>
                  <a:srgbClr val="00838A"/>
                </a:solidFill>
                <a:latin typeface="Proxima Nova"/>
                <a:ea typeface="Proxima Nova"/>
                <a:cs typeface="Proxima Nova"/>
                <a:sym typeface="Proxima Nova"/>
              </a:rPr>
              <a:t> Cx feel the </a:t>
            </a:r>
            <a:r>
              <a:rPr b="1" lang="en">
                <a:solidFill>
                  <a:srgbClr val="00838A"/>
                </a:solidFill>
                <a:latin typeface="Proxima Nova"/>
                <a:ea typeface="Proxima Nova"/>
                <a:cs typeface="Proxima Nova"/>
                <a:sym typeface="Proxima Nova"/>
              </a:rPr>
              <a:t>fees &amp; suggested tips should the same as Rx</a:t>
            </a:r>
            <a:r>
              <a:rPr lang="en">
                <a:solidFill>
                  <a:schemeClr val="dk2"/>
                </a:solidFill>
                <a:latin typeface="Proxima Nova"/>
                <a:ea typeface="Proxima Nova"/>
                <a:cs typeface="Proxima Nova"/>
                <a:sym typeface="Proxima Nova"/>
              </a:rPr>
              <a:t> (regardless of order size)</a:t>
            </a:r>
            <a:endParaRPr>
              <a:solidFill>
                <a:schemeClr val="dk2"/>
              </a:solidFill>
              <a:latin typeface="Proxima Nova"/>
              <a:ea typeface="Proxima Nova"/>
              <a:cs typeface="Proxima Nova"/>
              <a:sym typeface="Proxima Nova"/>
            </a:endParaRPr>
          </a:p>
        </p:txBody>
      </p:sp>
      <p:sp>
        <p:nvSpPr>
          <p:cNvPr id="215" name="Google Shape;215;p26"/>
          <p:cNvSpPr txBox="1"/>
          <p:nvPr/>
        </p:nvSpPr>
        <p:spPr>
          <a:xfrm>
            <a:off x="743710" y="1309325"/>
            <a:ext cx="25692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00838A"/>
                </a:solidFill>
                <a:latin typeface="Proxima Nova"/>
                <a:ea typeface="Proxima Nova"/>
                <a:cs typeface="Proxima Nova"/>
                <a:sym typeface="Proxima Nova"/>
              </a:rPr>
              <a:t>Dx experience according to Cx:</a:t>
            </a:r>
            <a:endParaRPr b="1" sz="1300">
              <a:solidFill>
                <a:srgbClr val="00838A"/>
              </a:solidFill>
              <a:latin typeface="Proxima Nova"/>
              <a:ea typeface="Proxima Nova"/>
              <a:cs typeface="Proxima Nova"/>
              <a:sym typeface="Proxima Nova"/>
            </a:endParaRPr>
          </a:p>
        </p:txBody>
      </p:sp>
      <p:pic>
        <p:nvPicPr>
          <p:cNvPr id="216" name="Google Shape;216;p26"/>
          <p:cNvPicPr preferRelativeResize="0"/>
          <p:nvPr/>
        </p:nvPicPr>
        <p:blipFill>
          <a:blip r:embed="rId7">
            <a:alphaModFix/>
          </a:blip>
          <a:stretch>
            <a:fillRect/>
          </a:stretch>
        </p:blipFill>
        <p:spPr>
          <a:xfrm>
            <a:off x="5766825" y="2568375"/>
            <a:ext cx="682425" cy="682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CCCC"/>
                </a:solidFill>
              </a:rPr>
              <a:t>‹#›</a:t>
            </a:fld>
            <a:endParaRPr>
              <a:solidFill>
                <a:srgbClr val="CCCCCC"/>
              </a:solidFill>
            </a:endParaRPr>
          </a:p>
        </p:txBody>
      </p:sp>
      <p:sp>
        <p:nvSpPr>
          <p:cNvPr id="222" name="Google Shape;222;p27"/>
          <p:cNvSpPr txBox="1"/>
          <p:nvPr/>
        </p:nvSpPr>
        <p:spPr>
          <a:xfrm>
            <a:off x="609800" y="1537775"/>
            <a:ext cx="7681200" cy="16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rgbClr val="FFFFFF"/>
                </a:solidFill>
                <a:latin typeface="Proxima Nova"/>
                <a:ea typeface="Proxima Nova"/>
                <a:cs typeface="Proxima Nova"/>
                <a:sym typeface="Proxima Nova"/>
              </a:rPr>
              <a:t>Shopping considerations &amp; mental math</a:t>
            </a:r>
            <a:endParaRPr sz="5000">
              <a:solidFill>
                <a:srgbClr val="FFFFFF"/>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8" name="Google Shape;228;p28"/>
          <p:cNvSpPr txBox="1"/>
          <p:nvPr/>
        </p:nvSpPr>
        <p:spPr>
          <a:xfrm>
            <a:off x="594000" y="555800"/>
            <a:ext cx="79560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Proxima Nova"/>
                <a:ea typeface="Proxima Nova"/>
                <a:cs typeface="Proxima Nova"/>
                <a:sym typeface="Proxima Nova"/>
              </a:rPr>
              <a:t>Convenience</a:t>
            </a:r>
            <a:r>
              <a:rPr b="1" lang="en" sz="2200">
                <a:solidFill>
                  <a:schemeClr val="dk2"/>
                </a:solidFill>
                <a:latin typeface="Proxima Nova"/>
                <a:ea typeface="Proxima Nova"/>
                <a:cs typeface="Proxima Nova"/>
                <a:sym typeface="Proxima Nova"/>
              </a:rPr>
              <a:t> factors such as time spent &amp; current energy level are top considerations to shop on DD instead of in-store </a:t>
            </a:r>
            <a:endParaRPr b="1" sz="2200">
              <a:solidFill>
                <a:schemeClr val="dk2"/>
              </a:solidFill>
              <a:latin typeface="Proxima Nova"/>
              <a:ea typeface="Proxima Nova"/>
              <a:cs typeface="Proxima Nova"/>
              <a:sym typeface="Proxima Nova"/>
            </a:endParaRPr>
          </a:p>
        </p:txBody>
      </p:sp>
      <p:graphicFrame>
        <p:nvGraphicFramePr>
          <p:cNvPr id="229" name="Google Shape;229;p28"/>
          <p:cNvGraphicFramePr/>
          <p:nvPr/>
        </p:nvGraphicFramePr>
        <p:xfrm>
          <a:off x="657925" y="1650150"/>
          <a:ext cx="3000000" cy="3000000"/>
        </p:xfrm>
        <a:graphic>
          <a:graphicData uri="http://schemas.openxmlformats.org/drawingml/2006/table">
            <a:tbl>
              <a:tblPr>
                <a:noFill/>
                <a:tableStyleId>{B980B2A8-6CD1-409D-A4F5-8ACD6F01D5C0}</a:tableStyleId>
              </a:tblPr>
              <a:tblGrid>
                <a:gridCol w="1052850"/>
                <a:gridCol w="2843850"/>
                <a:gridCol w="1066325"/>
                <a:gridCol w="3195350"/>
              </a:tblGrid>
              <a:tr h="7737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300">
                          <a:solidFill>
                            <a:schemeClr val="dk2"/>
                          </a:solidFill>
                          <a:latin typeface="Proxima Nova"/>
                          <a:ea typeface="Proxima Nova"/>
                          <a:cs typeface="Proxima Nova"/>
                          <a:sym typeface="Proxima Nova"/>
                        </a:rPr>
                        <a:t>Time spent/saved </a:t>
                      </a:r>
                      <a:endParaRPr b="1" sz="1300">
                        <a:solidFill>
                          <a:schemeClr val="dk2"/>
                        </a:solidFill>
                        <a:latin typeface="Proxima Nova"/>
                        <a:ea typeface="Proxima Nova"/>
                        <a:cs typeface="Proxima Nova"/>
                        <a:sym typeface="Proxima Nova"/>
                      </a:endParaRPr>
                    </a:p>
                  </a:txBody>
                  <a:tcPr marT="91425" marB="91425" marR="91425" marL="91425" anchor="ctr"/>
                </a:tc>
                <a:tc>
                  <a:txBody>
                    <a:bodyPr/>
                    <a:lstStyle/>
                    <a:p>
                      <a:pPr indent="0" lvl="0" marL="0" rtl="0" algn="l">
                        <a:spcBef>
                          <a:spcPts val="0"/>
                        </a:spcBef>
                        <a:spcAft>
                          <a:spcPts val="0"/>
                        </a:spcAft>
                        <a:buNone/>
                      </a:pPr>
                      <a:r>
                        <a:t/>
                      </a:r>
                      <a:endParaRPr sz="1300">
                        <a:solidFill>
                          <a:schemeClr val="dk2"/>
                        </a:solidFill>
                        <a:latin typeface="Proxima Nova"/>
                        <a:ea typeface="Proxima Nova"/>
                        <a:cs typeface="Proxima Nova"/>
                        <a:sym typeface="Proxima Nova"/>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1300">
                          <a:solidFill>
                            <a:schemeClr val="dk2"/>
                          </a:solidFill>
                          <a:latin typeface="Proxima Nova"/>
                          <a:ea typeface="Proxima Nova"/>
                          <a:cs typeface="Proxima Nova"/>
                          <a:sym typeface="Proxima Nova"/>
                        </a:rPr>
                        <a:t>Mode of transport</a:t>
                      </a:r>
                      <a:endParaRPr b="1" sz="1300">
                        <a:solidFill>
                          <a:schemeClr val="dk2"/>
                        </a:solidFill>
                        <a:latin typeface="Proxima Nova"/>
                        <a:ea typeface="Proxima Nova"/>
                        <a:cs typeface="Proxima Nova"/>
                        <a:sym typeface="Proxima Nova"/>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440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sz="1300">
                          <a:solidFill>
                            <a:schemeClr val="dk2"/>
                          </a:solidFill>
                          <a:latin typeface="Proxima Nova"/>
                          <a:ea typeface="Proxima Nova"/>
                          <a:cs typeface="Proxima Nova"/>
                          <a:sym typeface="Proxima Nova"/>
                        </a:rPr>
                        <a:t>Distance to store</a:t>
                      </a:r>
                      <a:endParaRPr b="1" sz="1300">
                        <a:solidFill>
                          <a:schemeClr val="dk2"/>
                        </a:solidFill>
                        <a:latin typeface="Proxima Nova"/>
                        <a:ea typeface="Proxima Nova"/>
                        <a:cs typeface="Proxima Nova"/>
                        <a:sym typeface="Proxima Nova"/>
                      </a:endParaRPr>
                    </a:p>
                  </a:txBody>
                  <a:tcPr marT="91425" marB="91425" marR="91425" marL="91425" anchor="ctr"/>
                </a:tc>
                <a:tc>
                  <a:txBody>
                    <a:bodyPr/>
                    <a:lstStyle/>
                    <a:p>
                      <a:pPr indent="0" lvl="0" marL="0" rtl="0" algn="l">
                        <a:spcBef>
                          <a:spcPts val="0"/>
                        </a:spcBef>
                        <a:spcAft>
                          <a:spcPts val="0"/>
                        </a:spcAft>
                        <a:buNone/>
                      </a:pPr>
                      <a:r>
                        <a:t/>
                      </a:r>
                      <a:endParaRPr sz="1300">
                        <a:solidFill>
                          <a:schemeClr val="dk2"/>
                        </a:solidFill>
                        <a:latin typeface="Proxima Nova"/>
                        <a:ea typeface="Proxima Nova"/>
                        <a:cs typeface="Proxima Nova"/>
                        <a:sym typeface="Proxima Nova"/>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1300">
                          <a:solidFill>
                            <a:schemeClr val="dk2"/>
                          </a:solidFill>
                          <a:latin typeface="Proxima Nova"/>
                          <a:ea typeface="Proxima Nova"/>
                          <a:cs typeface="Proxima Nova"/>
                          <a:sym typeface="Proxima Nova"/>
                        </a:rPr>
                        <a:t>Energy level</a:t>
                      </a:r>
                      <a:endParaRPr b="1" sz="1300">
                        <a:solidFill>
                          <a:schemeClr val="dk2"/>
                        </a:solidFill>
                        <a:latin typeface="Proxima Nova"/>
                        <a:ea typeface="Proxima Nova"/>
                        <a:cs typeface="Proxima Nova"/>
                        <a:sym typeface="Proxima Nova"/>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77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sz="1300">
                          <a:solidFill>
                            <a:schemeClr val="dk2"/>
                          </a:solidFill>
                          <a:latin typeface="Proxima Nova"/>
                          <a:ea typeface="Proxima Nova"/>
                          <a:cs typeface="Proxima Nova"/>
                          <a:sym typeface="Proxima Nova"/>
                        </a:rPr>
                        <a:t>Weight of order/# of items</a:t>
                      </a:r>
                      <a:endParaRPr b="1" sz="1300">
                        <a:solidFill>
                          <a:schemeClr val="dk2"/>
                        </a:solidFill>
                        <a:latin typeface="Proxima Nova"/>
                        <a:ea typeface="Proxima Nova"/>
                        <a:cs typeface="Proxima Nova"/>
                        <a:sym typeface="Proxima Nova"/>
                      </a:endParaRPr>
                    </a:p>
                  </a:txBody>
                  <a:tcPr marT="91425" marB="91425" marR="91425" marL="91425" anchor="ctr"/>
                </a:tc>
                <a:tc>
                  <a:txBody>
                    <a:bodyPr/>
                    <a:lstStyle/>
                    <a:p>
                      <a:pPr indent="0" lvl="0" marL="0" rtl="0" algn="l">
                        <a:spcBef>
                          <a:spcPts val="0"/>
                        </a:spcBef>
                        <a:spcAft>
                          <a:spcPts val="0"/>
                        </a:spcAft>
                        <a:buNone/>
                      </a:pPr>
                      <a:r>
                        <a:t/>
                      </a:r>
                      <a:endParaRPr sz="1300">
                        <a:solidFill>
                          <a:schemeClr val="dk2"/>
                        </a:solidFill>
                        <a:latin typeface="Proxima Nova"/>
                        <a:ea typeface="Proxima Nova"/>
                        <a:cs typeface="Proxima Nova"/>
                        <a:sym typeface="Proxima Nova"/>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1300">
                          <a:solidFill>
                            <a:schemeClr val="dk2"/>
                          </a:solidFill>
                          <a:latin typeface="Proxima Nova"/>
                          <a:ea typeface="Proxima Nova"/>
                          <a:cs typeface="Proxima Nova"/>
                          <a:sym typeface="Proxima Nova"/>
                        </a:rPr>
                        <a:t>Time of day/popular times for store</a:t>
                      </a:r>
                      <a:endParaRPr b="1" sz="1300">
                        <a:solidFill>
                          <a:schemeClr val="dk2"/>
                        </a:solidFill>
                        <a:latin typeface="Proxima Nova"/>
                        <a:ea typeface="Proxima Nova"/>
                        <a:cs typeface="Proxima Nova"/>
                        <a:sym typeface="Proxima Nova"/>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440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sz="1300">
                          <a:solidFill>
                            <a:schemeClr val="dk2"/>
                          </a:solidFill>
                          <a:latin typeface="Proxima Nova"/>
                          <a:ea typeface="Proxima Nova"/>
                          <a:cs typeface="Proxima Nova"/>
                          <a:sym typeface="Proxima Nova"/>
                        </a:rPr>
                        <a:t>Price of gas</a:t>
                      </a:r>
                      <a:endParaRPr b="1" sz="1300">
                        <a:solidFill>
                          <a:schemeClr val="dk2"/>
                        </a:solidFill>
                        <a:latin typeface="Proxima Nova"/>
                        <a:ea typeface="Proxima Nova"/>
                        <a:cs typeface="Proxima Nova"/>
                        <a:sym typeface="Proxima Nova"/>
                      </a:endParaRPr>
                    </a:p>
                  </a:txBody>
                  <a:tcPr marT="91425" marB="91425" marR="91425" marL="91425" anchor="ctr"/>
                </a:tc>
                <a:tc>
                  <a:txBody>
                    <a:bodyPr/>
                    <a:lstStyle/>
                    <a:p>
                      <a:pPr indent="0" lvl="0" marL="0" rtl="0" algn="l">
                        <a:spcBef>
                          <a:spcPts val="0"/>
                        </a:spcBef>
                        <a:spcAft>
                          <a:spcPts val="0"/>
                        </a:spcAft>
                        <a:buNone/>
                      </a:pPr>
                      <a:r>
                        <a:t/>
                      </a:r>
                      <a:endParaRPr sz="1300">
                        <a:solidFill>
                          <a:schemeClr val="dk2"/>
                        </a:solidFill>
                        <a:latin typeface="Proxima Nova"/>
                        <a:ea typeface="Proxima Nova"/>
                        <a:cs typeface="Proxima Nova"/>
                        <a:sym typeface="Proxima Nova"/>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1300">
                          <a:solidFill>
                            <a:schemeClr val="dk2"/>
                          </a:solidFill>
                          <a:latin typeface="Proxima Nova"/>
                          <a:ea typeface="Proxima Nova"/>
                          <a:cs typeface="Proxima Nova"/>
                          <a:sym typeface="Proxima Nova"/>
                        </a:rPr>
                        <a:t>Time until order arrives</a:t>
                      </a:r>
                      <a:endParaRPr b="1" sz="1300">
                        <a:solidFill>
                          <a:schemeClr val="dk2"/>
                        </a:solidFill>
                        <a:latin typeface="Proxima Nova"/>
                        <a:ea typeface="Proxima Nova"/>
                        <a:cs typeface="Proxima Nova"/>
                        <a:sym typeface="Proxima Nova"/>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230" name="Google Shape;230;p28"/>
          <p:cNvPicPr preferRelativeResize="0"/>
          <p:nvPr/>
        </p:nvPicPr>
        <p:blipFill rotWithShape="1">
          <a:blip r:embed="rId3">
            <a:alphaModFix/>
          </a:blip>
          <a:srcRect b="18881" l="13467" r="18583" t="19534"/>
          <a:stretch/>
        </p:blipFill>
        <p:spPr>
          <a:xfrm>
            <a:off x="750025" y="1702400"/>
            <a:ext cx="745101" cy="675324"/>
          </a:xfrm>
          <a:prstGeom prst="rect">
            <a:avLst/>
          </a:prstGeom>
          <a:noFill/>
          <a:ln>
            <a:noFill/>
          </a:ln>
        </p:spPr>
      </p:pic>
      <p:pic>
        <p:nvPicPr>
          <p:cNvPr id="231" name="Google Shape;231;p28"/>
          <p:cNvPicPr preferRelativeResize="0"/>
          <p:nvPr/>
        </p:nvPicPr>
        <p:blipFill rotWithShape="1">
          <a:blip r:embed="rId4">
            <a:alphaModFix/>
          </a:blip>
          <a:srcRect b="19025" l="19899" r="22470" t="20114"/>
          <a:stretch/>
        </p:blipFill>
        <p:spPr>
          <a:xfrm>
            <a:off x="916900" y="2483075"/>
            <a:ext cx="548700" cy="579507"/>
          </a:xfrm>
          <a:prstGeom prst="rect">
            <a:avLst/>
          </a:prstGeom>
          <a:noFill/>
          <a:ln>
            <a:noFill/>
          </a:ln>
        </p:spPr>
      </p:pic>
      <p:pic>
        <p:nvPicPr>
          <p:cNvPr id="232" name="Google Shape;232;p28"/>
          <p:cNvPicPr preferRelativeResize="0"/>
          <p:nvPr/>
        </p:nvPicPr>
        <p:blipFill rotWithShape="1">
          <a:blip r:embed="rId5">
            <a:alphaModFix/>
          </a:blip>
          <a:srcRect b="20849" l="22554" r="22898" t="21540"/>
          <a:stretch/>
        </p:blipFill>
        <p:spPr>
          <a:xfrm>
            <a:off x="795363" y="3208275"/>
            <a:ext cx="639375" cy="675321"/>
          </a:xfrm>
          <a:prstGeom prst="rect">
            <a:avLst/>
          </a:prstGeom>
          <a:noFill/>
          <a:ln>
            <a:noFill/>
          </a:ln>
        </p:spPr>
      </p:pic>
      <p:pic>
        <p:nvPicPr>
          <p:cNvPr id="233" name="Google Shape;233;p28"/>
          <p:cNvPicPr preferRelativeResize="0"/>
          <p:nvPr/>
        </p:nvPicPr>
        <p:blipFill rotWithShape="1">
          <a:blip r:embed="rId6">
            <a:alphaModFix/>
          </a:blip>
          <a:srcRect b="13575" l="14511" r="15690" t="17549"/>
          <a:stretch/>
        </p:blipFill>
        <p:spPr>
          <a:xfrm>
            <a:off x="802888" y="3982500"/>
            <a:ext cx="639375" cy="630903"/>
          </a:xfrm>
          <a:prstGeom prst="rect">
            <a:avLst/>
          </a:prstGeom>
          <a:noFill/>
          <a:ln>
            <a:noFill/>
          </a:ln>
        </p:spPr>
      </p:pic>
      <p:pic>
        <p:nvPicPr>
          <p:cNvPr id="234" name="Google Shape;234;p28"/>
          <p:cNvPicPr preferRelativeResize="0"/>
          <p:nvPr/>
        </p:nvPicPr>
        <p:blipFill rotWithShape="1">
          <a:blip r:embed="rId7">
            <a:alphaModFix/>
          </a:blip>
          <a:srcRect b="24143" l="16935" r="17114" t="24857"/>
          <a:stretch/>
        </p:blipFill>
        <p:spPr>
          <a:xfrm>
            <a:off x="4827863" y="1870173"/>
            <a:ext cx="581325" cy="449574"/>
          </a:xfrm>
          <a:prstGeom prst="rect">
            <a:avLst/>
          </a:prstGeom>
          <a:noFill/>
          <a:ln>
            <a:noFill/>
          </a:ln>
        </p:spPr>
      </p:pic>
      <p:pic>
        <p:nvPicPr>
          <p:cNvPr id="235" name="Google Shape;235;p28"/>
          <p:cNvPicPr preferRelativeResize="0"/>
          <p:nvPr/>
        </p:nvPicPr>
        <p:blipFill rotWithShape="1">
          <a:blip r:embed="rId8">
            <a:alphaModFix/>
          </a:blip>
          <a:srcRect b="33422" l="15054" r="18540" t="35275"/>
          <a:stretch/>
        </p:blipFill>
        <p:spPr>
          <a:xfrm>
            <a:off x="4785050" y="2644100"/>
            <a:ext cx="581325" cy="274008"/>
          </a:xfrm>
          <a:prstGeom prst="rect">
            <a:avLst/>
          </a:prstGeom>
          <a:noFill/>
          <a:ln>
            <a:noFill/>
          </a:ln>
        </p:spPr>
      </p:pic>
      <p:pic>
        <p:nvPicPr>
          <p:cNvPr id="236" name="Google Shape;236;p28"/>
          <p:cNvPicPr preferRelativeResize="0"/>
          <p:nvPr/>
        </p:nvPicPr>
        <p:blipFill rotWithShape="1">
          <a:blip r:embed="rId9">
            <a:alphaModFix/>
          </a:blip>
          <a:srcRect b="31765" l="19735" r="23811" t="32308"/>
          <a:stretch/>
        </p:blipFill>
        <p:spPr>
          <a:xfrm>
            <a:off x="4705788" y="3242438"/>
            <a:ext cx="825450" cy="525300"/>
          </a:xfrm>
          <a:prstGeom prst="rect">
            <a:avLst/>
          </a:prstGeom>
          <a:noFill/>
          <a:ln>
            <a:noFill/>
          </a:ln>
        </p:spPr>
      </p:pic>
      <p:pic>
        <p:nvPicPr>
          <p:cNvPr id="237" name="Google Shape;237;p28"/>
          <p:cNvPicPr preferRelativeResize="0"/>
          <p:nvPr/>
        </p:nvPicPr>
        <p:blipFill rotWithShape="1">
          <a:blip r:embed="rId10">
            <a:alphaModFix/>
          </a:blip>
          <a:srcRect b="18552" l="16986" r="21535" t="16580"/>
          <a:stretch/>
        </p:blipFill>
        <p:spPr>
          <a:xfrm>
            <a:off x="4867350" y="3991263"/>
            <a:ext cx="581325" cy="613383"/>
          </a:xfrm>
          <a:prstGeom prst="rect">
            <a:avLst/>
          </a:prstGeom>
          <a:noFill/>
          <a:ln>
            <a:noFill/>
          </a:ln>
        </p:spPr>
      </p:pic>
      <p:sp>
        <p:nvSpPr>
          <p:cNvPr id="238" name="Google Shape;238;p28"/>
          <p:cNvSpPr txBox="1"/>
          <p:nvPr/>
        </p:nvSpPr>
        <p:spPr>
          <a:xfrm>
            <a:off x="594000" y="1317500"/>
            <a:ext cx="5215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Proxima Nova"/>
                <a:ea typeface="Proxima Nova"/>
                <a:cs typeface="Proxima Nova"/>
                <a:sym typeface="Proxima Nova"/>
              </a:rPr>
              <a:t>Top considerations for shopping on DoorDash:</a:t>
            </a:r>
            <a:endParaRPr/>
          </a:p>
        </p:txBody>
      </p:sp>
      <p:pic>
        <p:nvPicPr>
          <p:cNvPr id="239" name="Google Shape;239;p28"/>
          <p:cNvPicPr preferRelativeResize="0"/>
          <p:nvPr/>
        </p:nvPicPr>
        <p:blipFill>
          <a:blip r:embed="rId11">
            <a:alphaModFix/>
          </a:blip>
          <a:stretch>
            <a:fillRect/>
          </a:stretch>
        </p:blipFill>
        <p:spPr>
          <a:xfrm>
            <a:off x="5728450" y="2927425"/>
            <a:ext cx="164376" cy="164376"/>
          </a:xfrm>
          <a:prstGeom prst="rect">
            <a:avLst/>
          </a:prstGeom>
          <a:noFill/>
          <a:ln>
            <a:noFill/>
          </a:ln>
        </p:spPr>
      </p:pic>
      <p:pic>
        <p:nvPicPr>
          <p:cNvPr id="240" name="Google Shape;240;p28"/>
          <p:cNvPicPr preferRelativeResize="0"/>
          <p:nvPr/>
        </p:nvPicPr>
        <p:blipFill>
          <a:blip r:embed="rId12">
            <a:alphaModFix/>
          </a:blip>
          <a:stretch>
            <a:fillRect/>
          </a:stretch>
        </p:blipFill>
        <p:spPr>
          <a:xfrm>
            <a:off x="5728450" y="4440275"/>
            <a:ext cx="164376" cy="164376"/>
          </a:xfrm>
          <a:prstGeom prst="rect">
            <a:avLst/>
          </a:prstGeom>
          <a:noFill/>
          <a:ln>
            <a:noFill/>
          </a:ln>
        </p:spPr>
      </p:pic>
      <p:pic>
        <p:nvPicPr>
          <p:cNvPr id="241" name="Google Shape;241;p28"/>
          <p:cNvPicPr preferRelativeResize="0"/>
          <p:nvPr/>
        </p:nvPicPr>
        <p:blipFill>
          <a:blip r:embed="rId12">
            <a:alphaModFix/>
          </a:blip>
          <a:stretch>
            <a:fillRect/>
          </a:stretch>
        </p:blipFill>
        <p:spPr>
          <a:xfrm>
            <a:off x="5656800" y="4820926"/>
            <a:ext cx="197799" cy="197799"/>
          </a:xfrm>
          <a:prstGeom prst="rect">
            <a:avLst/>
          </a:prstGeom>
          <a:noFill/>
          <a:ln>
            <a:noFill/>
          </a:ln>
        </p:spPr>
      </p:pic>
      <p:sp>
        <p:nvSpPr>
          <p:cNvPr id="242" name="Google Shape;242;p28"/>
          <p:cNvSpPr txBox="1"/>
          <p:nvPr/>
        </p:nvSpPr>
        <p:spPr>
          <a:xfrm>
            <a:off x="5816625" y="4704275"/>
            <a:ext cx="113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Skews Cx who completed retail</a:t>
            </a:r>
            <a:endParaRPr sz="800"/>
          </a:p>
        </p:txBody>
      </p:sp>
      <p:pic>
        <p:nvPicPr>
          <p:cNvPr id="243" name="Google Shape;243;p28"/>
          <p:cNvPicPr preferRelativeResize="0"/>
          <p:nvPr/>
        </p:nvPicPr>
        <p:blipFill>
          <a:blip r:embed="rId11">
            <a:alphaModFix/>
          </a:blip>
          <a:stretch>
            <a:fillRect/>
          </a:stretch>
        </p:blipFill>
        <p:spPr>
          <a:xfrm>
            <a:off x="6761575" y="4820926"/>
            <a:ext cx="197799" cy="197799"/>
          </a:xfrm>
          <a:prstGeom prst="rect">
            <a:avLst/>
          </a:prstGeom>
          <a:noFill/>
          <a:ln>
            <a:noFill/>
          </a:ln>
        </p:spPr>
      </p:pic>
      <p:sp>
        <p:nvSpPr>
          <p:cNvPr id="244" name="Google Shape;244;p28"/>
          <p:cNvSpPr txBox="1"/>
          <p:nvPr/>
        </p:nvSpPr>
        <p:spPr>
          <a:xfrm>
            <a:off x="6881438" y="4704275"/>
            <a:ext cx="113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Skews Cx who completed grocery</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0" name="Google Shape;250;p29"/>
          <p:cNvSpPr txBox="1"/>
          <p:nvPr/>
        </p:nvSpPr>
        <p:spPr>
          <a:xfrm>
            <a:off x="658650" y="51617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Proxima Nova"/>
                <a:ea typeface="Proxima Nova"/>
                <a:cs typeface="Proxima Nova"/>
                <a:sym typeface="Proxima Nova"/>
              </a:rPr>
              <a:t>There are </a:t>
            </a:r>
            <a:r>
              <a:rPr b="1" lang="en" sz="2500">
                <a:solidFill>
                  <a:schemeClr val="dk2"/>
                </a:solidFill>
                <a:latin typeface="Proxima Nova"/>
                <a:ea typeface="Proxima Nova"/>
                <a:cs typeface="Proxima Nova"/>
                <a:sym typeface="Proxima Nova"/>
              </a:rPr>
              <a:t>several</a:t>
            </a:r>
            <a:r>
              <a:rPr b="1" lang="en" sz="2500">
                <a:solidFill>
                  <a:schemeClr val="dk2"/>
                </a:solidFill>
                <a:latin typeface="Proxima Nova"/>
                <a:ea typeface="Proxima Nova"/>
                <a:cs typeface="Proxima Nova"/>
                <a:sym typeface="Proxima Nova"/>
              </a:rPr>
              <a:t> questions Cx ask themselves before feeling confident making a NV purchase</a:t>
            </a:r>
            <a:endParaRPr b="1" sz="2500">
              <a:solidFill>
                <a:schemeClr val="dk2"/>
              </a:solidFill>
              <a:latin typeface="Proxima Nova"/>
              <a:ea typeface="Proxima Nova"/>
              <a:cs typeface="Proxima Nova"/>
              <a:sym typeface="Proxima Nova"/>
            </a:endParaRPr>
          </a:p>
        </p:txBody>
      </p:sp>
      <p:graphicFrame>
        <p:nvGraphicFramePr>
          <p:cNvPr id="251" name="Google Shape;251;p29"/>
          <p:cNvGraphicFramePr/>
          <p:nvPr/>
        </p:nvGraphicFramePr>
        <p:xfrm>
          <a:off x="615675" y="3410650"/>
          <a:ext cx="3000000" cy="3000000"/>
        </p:xfrm>
        <a:graphic>
          <a:graphicData uri="http://schemas.openxmlformats.org/drawingml/2006/table">
            <a:tbl>
              <a:tblPr>
                <a:noFill/>
                <a:tableStyleId>{B980B2A8-6CD1-409D-A4F5-8ACD6F01D5C0}</a:tableStyleId>
              </a:tblPr>
              <a:tblGrid>
                <a:gridCol w="1575850"/>
                <a:gridCol w="1575850"/>
                <a:gridCol w="1575850"/>
                <a:gridCol w="1575850"/>
                <a:gridCol w="1575850"/>
              </a:tblGrid>
              <a:tr h="777200">
                <a:tc>
                  <a:txBody>
                    <a:bodyPr/>
                    <a:lstStyle/>
                    <a:p>
                      <a:pPr indent="0" lvl="0" marL="0" rtl="0" algn="ctr">
                        <a:spcBef>
                          <a:spcPts val="0"/>
                        </a:spcBef>
                        <a:spcAft>
                          <a:spcPts val="0"/>
                        </a:spcAft>
                        <a:buNone/>
                      </a:pPr>
                      <a:r>
                        <a:rPr b="1" lang="en" sz="1300">
                          <a:solidFill>
                            <a:schemeClr val="dk2"/>
                          </a:solidFill>
                          <a:latin typeface="Proxima Nova"/>
                          <a:ea typeface="Proxima Nova"/>
                          <a:cs typeface="Proxima Nova"/>
                          <a:sym typeface="Proxima Nova"/>
                        </a:rPr>
                        <a:t>Do I have a shopping trip coming up soon?</a:t>
                      </a:r>
                      <a:endParaRPr b="1" sz="1300">
                        <a:solidFill>
                          <a:schemeClr val="dk2"/>
                        </a:solidFill>
                        <a:latin typeface="Proxima Nova"/>
                        <a:ea typeface="Proxima Nova"/>
                        <a:cs typeface="Proxima Nova"/>
                        <a:sym typeface="Proxima Nov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300">
                          <a:solidFill>
                            <a:schemeClr val="dk2"/>
                          </a:solidFill>
                          <a:latin typeface="Proxima Nova"/>
                          <a:ea typeface="Proxima Nova"/>
                          <a:cs typeface="Proxima Nova"/>
                          <a:sym typeface="Proxima Nova"/>
                        </a:rPr>
                        <a:t>Is this an immediate need?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300">
                          <a:solidFill>
                            <a:schemeClr val="dk2"/>
                          </a:solidFill>
                          <a:latin typeface="Proxima Nova"/>
                          <a:ea typeface="Proxima Nova"/>
                          <a:cs typeface="Proxima Nova"/>
                          <a:sym typeface="Proxima Nova"/>
                        </a:rPr>
                        <a:t>Does the price seem/feel right?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300">
                          <a:solidFill>
                            <a:schemeClr val="dk2"/>
                          </a:solidFill>
                          <a:latin typeface="Proxima Nova"/>
                          <a:ea typeface="Proxima Nova"/>
                          <a:cs typeface="Proxima Nova"/>
                          <a:sym typeface="Proxima Nova"/>
                        </a:rPr>
                        <a:t>Are the fees too much?</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300">
                          <a:solidFill>
                            <a:schemeClr val="dk2"/>
                          </a:solidFill>
                          <a:latin typeface="Proxima Nova"/>
                          <a:ea typeface="Proxima Nova"/>
                          <a:cs typeface="Proxima Nova"/>
                          <a:sym typeface="Proxima Nova"/>
                        </a:rPr>
                        <a:t>How much will I need to tip?</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52" name="Google Shape;252;p29"/>
          <p:cNvSpPr/>
          <p:nvPr/>
        </p:nvSpPr>
        <p:spPr>
          <a:xfrm>
            <a:off x="943100" y="2210300"/>
            <a:ext cx="1077900" cy="990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a:off x="2481731" y="2210300"/>
            <a:ext cx="1077900" cy="990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4020363" y="2210300"/>
            <a:ext cx="1077900" cy="990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a:off x="5558994" y="2210300"/>
            <a:ext cx="1077900" cy="990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7097625" y="2210300"/>
            <a:ext cx="1077900" cy="990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29"/>
          <p:cNvPicPr preferRelativeResize="0"/>
          <p:nvPr/>
        </p:nvPicPr>
        <p:blipFill>
          <a:blip r:embed="rId3">
            <a:alphaModFix/>
          </a:blip>
          <a:stretch>
            <a:fillRect/>
          </a:stretch>
        </p:blipFill>
        <p:spPr>
          <a:xfrm>
            <a:off x="2623825" y="2281275"/>
            <a:ext cx="843426" cy="843426"/>
          </a:xfrm>
          <a:prstGeom prst="rect">
            <a:avLst/>
          </a:prstGeom>
          <a:noFill/>
          <a:ln>
            <a:noFill/>
          </a:ln>
        </p:spPr>
      </p:pic>
      <p:pic>
        <p:nvPicPr>
          <p:cNvPr id="258" name="Google Shape;258;p29"/>
          <p:cNvPicPr preferRelativeResize="0"/>
          <p:nvPr/>
        </p:nvPicPr>
        <p:blipFill>
          <a:blip r:embed="rId4">
            <a:alphaModFix/>
          </a:blip>
          <a:stretch>
            <a:fillRect/>
          </a:stretch>
        </p:blipFill>
        <p:spPr>
          <a:xfrm>
            <a:off x="4170713" y="2314350"/>
            <a:ext cx="777201" cy="777201"/>
          </a:xfrm>
          <a:prstGeom prst="rect">
            <a:avLst/>
          </a:prstGeom>
          <a:noFill/>
          <a:ln>
            <a:noFill/>
          </a:ln>
        </p:spPr>
      </p:pic>
      <p:pic>
        <p:nvPicPr>
          <p:cNvPr id="259" name="Google Shape;259;p29"/>
          <p:cNvPicPr preferRelativeResize="0"/>
          <p:nvPr/>
        </p:nvPicPr>
        <p:blipFill>
          <a:blip r:embed="rId5">
            <a:alphaModFix/>
          </a:blip>
          <a:stretch>
            <a:fillRect/>
          </a:stretch>
        </p:blipFill>
        <p:spPr>
          <a:xfrm>
            <a:off x="5812402" y="2352175"/>
            <a:ext cx="701550" cy="701550"/>
          </a:xfrm>
          <a:prstGeom prst="rect">
            <a:avLst/>
          </a:prstGeom>
          <a:noFill/>
          <a:ln>
            <a:noFill/>
          </a:ln>
        </p:spPr>
      </p:pic>
      <p:pic>
        <p:nvPicPr>
          <p:cNvPr id="260" name="Google Shape;260;p29"/>
          <p:cNvPicPr preferRelativeResize="0"/>
          <p:nvPr/>
        </p:nvPicPr>
        <p:blipFill>
          <a:blip r:embed="rId6">
            <a:alphaModFix/>
          </a:blip>
          <a:stretch>
            <a:fillRect/>
          </a:stretch>
        </p:blipFill>
        <p:spPr>
          <a:xfrm>
            <a:off x="7345325" y="2380388"/>
            <a:ext cx="645126" cy="645126"/>
          </a:xfrm>
          <a:prstGeom prst="rect">
            <a:avLst/>
          </a:prstGeom>
          <a:noFill/>
          <a:ln>
            <a:noFill/>
          </a:ln>
        </p:spPr>
      </p:pic>
      <p:pic>
        <p:nvPicPr>
          <p:cNvPr id="261" name="Google Shape;261;p29"/>
          <p:cNvPicPr preferRelativeResize="0"/>
          <p:nvPr/>
        </p:nvPicPr>
        <p:blipFill>
          <a:blip r:embed="rId7">
            <a:alphaModFix/>
          </a:blip>
          <a:stretch>
            <a:fillRect/>
          </a:stretch>
        </p:blipFill>
        <p:spPr>
          <a:xfrm>
            <a:off x="1093450" y="2380388"/>
            <a:ext cx="645126" cy="645126"/>
          </a:xfrm>
          <a:prstGeom prst="rect">
            <a:avLst/>
          </a:prstGeom>
          <a:noFill/>
          <a:ln>
            <a:noFill/>
          </a:ln>
        </p:spPr>
      </p:pic>
      <p:pic>
        <p:nvPicPr>
          <p:cNvPr id="262" name="Google Shape;262;p29"/>
          <p:cNvPicPr preferRelativeResize="0"/>
          <p:nvPr/>
        </p:nvPicPr>
        <p:blipFill>
          <a:blip r:embed="rId8">
            <a:alphaModFix/>
          </a:blip>
          <a:stretch>
            <a:fillRect/>
          </a:stretch>
        </p:blipFill>
        <p:spPr>
          <a:xfrm>
            <a:off x="5809200" y="4820926"/>
            <a:ext cx="197799" cy="197799"/>
          </a:xfrm>
          <a:prstGeom prst="rect">
            <a:avLst/>
          </a:prstGeom>
          <a:noFill/>
          <a:ln>
            <a:noFill/>
          </a:ln>
        </p:spPr>
      </p:pic>
      <p:sp>
        <p:nvSpPr>
          <p:cNvPr id="263" name="Google Shape;263;p29"/>
          <p:cNvSpPr txBox="1"/>
          <p:nvPr/>
        </p:nvSpPr>
        <p:spPr>
          <a:xfrm>
            <a:off x="5969025" y="4704275"/>
            <a:ext cx="113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Skews Cx who completed retail</a:t>
            </a:r>
            <a:endParaRPr sz="800"/>
          </a:p>
        </p:txBody>
      </p:sp>
      <p:pic>
        <p:nvPicPr>
          <p:cNvPr id="264" name="Google Shape;264;p29"/>
          <p:cNvPicPr preferRelativeResize="0"/>
          <p:nvPr/>
        </p:nvPicPr>
        <p:blipFill>
          <a:blip r:embed="rId9">
            <a:alphaModFix/>
          </a:blip>
          <a:stretch>
            <a:fillRect/>
          </a:stretch>
        </p:blipFill>
        <p:spPr>
          <a:xfrm>
            <a:off x="6913975" y="4820926"/>
            <a:ext cx="197799" cy="197799"/>
          </a:xfrm>
          <a:prstGeom prst="rect">
            <a:avLst/>
          </a:prstGeom>
          <a:noFill/>
          <a:ln>
            <a:noFill/>
          </a:ln>
        </p:spPr>
      </p:pic>
      <p:sp>
        <p:nvSpPr>
          <p:cNvPr id="265" name="Google Shape;265;p29"/>
          <p:cNvSpPr txBox="1"/>
          <p:nvPr/>
        </p:nvSpPr>
        <p:spPr>
          <a:xfrm>
            <a:off x="7033838" y="4704275"/>
            <a:ext cx="113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Skews Cx who completed grocery</a:t>
            </a:r>
            <a:endParaRPr sz="800"/>
          </a:p>
        </p:txBody>
      </p:sp>
      <p:pic>
        <p:nvPicPr>
          <p:cNvPr id="266" name="Google Shape;266;p29"/>
          <p:cNvPicPr preferRelativeResize="0"/>
          <p:nvPr/>
        </p:nvPicPr>
        <p:blipFill>
          <a:blip r:embed="rId9">
            <a:alphaModFix/>
          </a:blip>
          <a:stretch>
            <a:fillRect/>
          </a:stretch>
        </p:blipFill>
        <p:spPr>
          <a:xfrm>
            <a:off x="1245175" y="4196313"/>
            <a:ext cx="197799" cy="197799"/>
          </a:xfrm>
          <a:prstGeom prst="rect">
            <a:avLst/>
          </a:prstGeom>
          <a:noFill/>
          <a:ln>
            <a:noFill/>
          </a:ln>
        </p:spPr>
      </p:pic>
      <p:pic>
        <p:nvPicPr>
          <p:cNvPr id="267" name="Google Shape;267;p29"/>
          <p:cNvPicPr preferRelativeResize="0"/>
          <p:nvPr/>
        </p:nvPicPr>
        <p:blipFill>
          <a:blip r:embed="rId8">
            <a:alphaModFix/>
          </a:blip>
          <a:stretch>
            <a:fillRect/>
          </a:stretch>
        </p:blipFill>
        <p:spPr>
          <a:xfrm>
            <a:off x="7568988" y="4196313"/>
            <a:ext cx="197799" cy="197799"/>
          </a:xfrm>
          <a:prstGeom prst="rect">
            <a:avLst/>
          </a:prstGeom>
          <a:noFill/>
          <a:ln>
            <a:noFill/>
          </a:ln>
        </p:spPr>
      </p:pic>
      <p:pic>
        <p:nvPicPr>
          <p:cNvPr id="268" name="Google Shape;268;p29"/>
          <p:cNvPicPr preferRelativeResize="0"/>
          <p:nvPr/>
        </p:nvPicPr>
        <p:blipFill>
          <a:blip r:embed="rId8">
            <a:alphaModFix/>
          </a:blip>
          <a:stretch>
            <a:fillRect/>
          </a:stretch>
        </p:blipFill>
        <p:spPr>
          <a:xfrm>
            <a:off x="2844588" y="4196313"/>
            <a:ext cx="197799" cy="197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0"/>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4" name="Google Shape;274;p30"/>
          <p:cNvSpPr txBox="1"/>
          <p:nvPr/>
        </p:nvSpPr>
        <p:spPr>
          <a:xfrm>
            <a:off x="658650" y="48447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Proxima Nova"/>
                <a:ea typeface="Proxima Nova"/>
                <a:cs typeface="Proxima Nova"/>
                <a:sym typeface="Proxima Nova"/>
              </a:rPr>
              <a:t>Inflation is more likely to impact online shopping behaviors</a:t>
            </a:r>
            <a:endParaRPr b="1" sz="2500">
              <a:solidFill>
                <a:schemeClr val="dk2"/>
              </a:solidFill>
              <a:latin typeface="Proxima Nova"/>
              <a:ea typeface="Proxima Nova"/>
              <a:cs typeface="Proxima Nova"/>
              <a:sym typeface="Proxima Nova"/>
            </a:endParaRPr>
          </a:p>
        </p:txBody>
      </p:sp>
      <p:sp>
        <p:nvSpPr>
          <p:cNvPr id="275" name="Google Shape;275;p30"/>
          <p:cNvSpPr txBox="1"/>
          <p:nvPr/>
        </p:nvSpPr>
        <p:spPr>
          <a:xfrm>
            <a:off x="658650" y="2973600"/>
            <a:ext cx="3811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roxima Nova"/>
                <a:ea typeface="Proxima Nova"/>
                <a:cs typeface="Proxima Nova"/>
                <a:sym typeface="Proxima Nova"/>
              </a:rPr>
              <a:t>When experiencing inflation when shopping in-store, Cx will end up </a:t>
            </a:r>
            <a:r>
              <a:rPr b="1" lang="en">
                <a:solidFill>
                  <a:srgbClr val="274E13"/>
                </a:solidFill>
                <a:latin typeface="Proxima Nova"/>
                <a:ea typeface="Proxima Nova"/>
                <a:cs typeface="Proxima Nova"/>
                <a:sym typeface="Proxima Nova"/>
              </a:rPr>
              <a:t>completing their purchase</a:t>
            </a:r>
            <a:r>
              <a:rPr lang="en">
                <a:solidFill>
                  <a:schemeClr val="dk2"/>
                </a:solidFill>
                <a:latin typeface="Proxima Nova"/>
                <a:ea typeface="Proxima Nova"/>
                <a:cs typeface="Proxima Nova"/>
                <a:sym typeface="Proxima Nova"/>
              </a:rPr>
              <a:t> to avoid another trip to the store</a:t>
            </a:r>
            <a:endParaRPr>
              <a:solidFill>
                <a:schemeClr val="dk2"/>
              </a:solidFill>
              <a:latin typeface="Proxima Nova"/>
              <a:ea typeface="Proxima Nova"/>
              <a:cs typeface="Proxima Nova"/>
              <a:sym typeface="Proxima Nova"/>
            </a:endParaRPr>
          </a:p>
        </p:txBody>
      </p:sp>
      <p:sp>
        <p:nvSpPr>
          <p:cNvPr id="276" name="Google Shape;276;p30"/>
          <p:cNvSpPr txBox="1"/>
          <p:nvPr/>
        </p:nvSpPr>
        <p:spPr>
          <a:xfrm>
            <a:off x="1275225" y="3958150"/>
            <a:ext cx="2687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Proxima Nova"/>
                <a:ea typeface="Proxima Nova"/>
                <a:cs typeface="Proxima Nova"/>
                <a:sym typeface="Proxima Nova"/>
              </a:rPr>
              <a:t>Eggs was the most frequently identified item for inflation in-store</a:t>
            </a:r>
            <a:endParaRPr sz="1100">
              <a:solidFill>
                <a:schemeClr val="dk2"/>
              </a:solidFill>
              <a:latin typeface="Proxima Nova"/>
              <a:ea typeface="Proxima Nova"/>
              <a:cs typeface="Proxima Nova"/>
              <a:sym typeface="Proxima Nova"/>
            </a:endParaRPr>
          </a:p>
        </p:txBody>
      </p:sp>
      <p:sp>
        <p:nvSpPr>
          <p:cNvPr id="277" name="Google Shape;277;p30"/>
          <p:cNvSpPr txBox="1"/>
          <p:nvPr/>
        </p:nvSpPr>
        <p:spPr>
          <a:xfrm>
            <a:off x="4834425" y="3022975"/>
            <a:ext cx="3867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roxima Nova"/>
                <a:ea typeface="Proxima Nova"/>
                <a:cs typeface="Proxima Nova"/>
                <a:sym typeface="Proxima Nova"/>
              </a:rPr>
              <a:t>When shopping online (not specific to DoorDash); Cx are </a:t>
            </a:r>
            <a:r>
              <a:rPr b="1" lang="en">
                <a:solidFill>
                  <a:srgbClr val="274E13"/>
                </a:solidFill>
                <a:latin typeface="Proxima Nova"/>
                <a:ea typeface="Proxima Nova"/>
                <a:cs typeface="Proxima Nova"/>
                <a:sym typeface="Proxima Nova"/>
              </a:rPr>
              <a:t>more likely to question </a:t>
            </a:r>
            <a:r>
              <a:rPr b="1" lang="en">
                <a:solidFill>
                  <a:srgbClr val="274E13"/>
                </a:solidFill>
                <a:latin typeface="Proxima Nova"/>
                <a:ea typeface="Proxima Nova"/>
                <a:cs typeface="Proxima Nova"/>
                <a:sym typeface="Proxima Nova"/>
              </a:rPr>
              <a:t>their</a:t>
            </a:r>
            <a:r>
              <a:rPr b="1" lang="en">
                <a:solidFill>
                  <a:srgbClr val="274E13"/>
                </a:solidFill>
                <a:latin typeface="Proxima Nova"/>
                <a:ea typeface="Proxima Nova"/>
                <a:cs typeface="Proxima Nova"/>
                <a:sym typeface="Proxima Nova"/>
              </a:rPr>
              <a:t> purchase</a:t>
            </a:r>
            <a:r>
              <a:rPr lang="en">
                <a:solidFill>
                  <a:schemeClr val="dk2"/>
                </a:solidFill>
                <a:latin typeface="Proxima Nova"/>
                <a:ea typeface="Proxima Nova"/>
                <a:cs typeface="Proxima Nova"/>
                <a:sym typeface="Proxima Nova"/>
              </a:rPr>
              <a:t> and look for lower prices elsewhere</a:t>
            </a:r>
            <a:endParaRPr>
              <a:solidFill>
                <a:schemeClr val="dk2"/>
              </a:solidFill>
              <a:latin typeface="Proxima Nova"/>
              <a:ea typeface="Proxima Nova"/>
              <a:cs typeface="Proxima Nova"/>
              <a:sym typeface="Proxima Nova"/>
            </a:endParaRPr>
          </a:p>
        </p:txBody>
      </p:sp>
      <p:pic>
        <p:nvPicPr>
          <p:cNvPr id="278" name="Google Shape;278;p30"/>
          <p:cNvPicPr preferRelativeResize="0"/>
          <p:nvPr/>
        </p:nvPicPr>
        <p:blipFill>
          <a:blip r:embed="rId4">
            <a:alphaModFix/>
          </a:blip>
          <a:stretch>
            <a:fillRect/>
          </a:stretch>
        </p:blipFill>
        <p:spPr>
          <a:xfrm>
            <a:off x="2019750" y="1920375"/>
            <a:ext cx="883950" cy="883950"/>
          </a:xfrm>
          <a:prstGeom prst="rect">
            <a:avLst/>
          </a:prstGeom>
          <a:noFill/>
          <a:ln>
            <a:noFill/>
          </a:ln>
        </p:spPr>
      </p:pic>
      <p:pic>
        <p:nvPicPr>
          <p:cNvPr id="279" name="Google Shape;279;p30"/>
          <p:cNvPicPr preferRelativeResize="0"/>
          <p:nvPr/>
        </p:nvPicPr>
        <p:blipFill>
          <a:blip r:embed="rId5">
            <a:alphaModFix/>
          </a:blip>
          <a:stretch>
            <a:fillRect/>
          </a:stretch>
        </p:blipFill>
        <p:spPr>
          <a:xfrm>
            <a:off x="873575" y="3958151"/>
            <a:ext cx="434076" cy="434076"/>
          </a:xfrm>
          <a:prstGeom prst="rect">
            <a:avLst/>
          </a:prstGeom>
          <a:noFill/>
          <a:ln>
            <a:noFill/>
          </a:ln>
        </p:spPr>
      </p:pic>
      <p:pic>
        <p:nvPicPr>
          <p:cNvPr id="280" name="Google Shape;280;p30"/>
          <p:cNvPicPr preferRelativeResize="0"/>
          <p:nvPr/>
        </p:nvPicPr>
        <p:blipFill>
          <a:blip r:embed="rId6">
            <a:alphaModFix/>
          </a:blip>
          <a:stretch>
            <a:fillRect/>
          </a:stretch>
        </p:blipFill>
        <p:spPr>
          <a:xfrm>
            <a:off x="6151825" y="1767925"/>
            <a:ext cx="1036401" cy="10364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6" name="Google Shape;286;p31"/>
          <p:cNvSpPr txBox="1"/>
          <p:nvPr/>
        </p:nvSpPr>
        <p:spPr>
          <a:xfrm>
            <a:off x="658650" y="56067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Proxima Nova"/>
                <a:ea typeface="Proxima Nova"/>
                <a:cs typeface="Proxima Nova"/>
                <a:sym typeface="Proxima Nova"/>
              </a:rPr>
              <a:t>Most Cx prefer fees over inflation</a:t>
            </a:r>
            <a:endParaRPr b="1" sz="2500">
              <a:solidFill>
                <a:schemeClr val="dk2"/>
              </a:solidFill>
              <a:latin typeface="Proxima Nova"/>
              <a:ea typeface="Proxima Nova"/>
              <a:cs typeface="Proxima Nova"/>
              <a:sym typeface="Proxima Nova"/>
            </a:endParaRPr>
          </a:p>
        </p:txBody>
      </p:sp>
      <p:pic>
        <p:nvPicPr>
          <p:cNvPr id="287" name="Google Shape;287;p31"/>
          <p:cNvPicPr preferRelativeResize="0"/>
          <p:nvPr/>
        </p:nvPicPr>
        <p:blipFill>
          <a:blip r:embed="rId3">
            <a:alphaModFix/>
          </a:blip>
          <a:stretch>
            <a:fillRect/>
          </a:stretch>
        </p:blipFill>
        <p:spPr>
          <a:xfrm>
            <a:off x="1970349" y="1436875"/>
            <a:ext cx="4835323" cy="3225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3" name="Google Shape;293;p32"/>
          <p:cNvSpPr txBox="1"/>
          <p:nvPr/>
        </p:nvSpPr>
        <p:spPr>
          <a:xfrm>
            <a:off x="658650" y="48447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Proxima Nova"/>
                <a:ea typeface="Proxima Nova"/>
                <a:cs typeface="Proxima Nova"/>
                <a:sym typeface="Proxima Nova"/>
              </a:rPr>
              <a:t>Most </a:t>
            </a:r>
            <a:r>
              <a:rPr b="1" lang="en" sz="2500">
                <a:solidFill>
                  <a:schemeClr val="dk2"/>
                </a:solidFill>
                <a:latin typeface="Proxima Nova"/>
                <a:ea typeface="Proxima Nova"/>
                <a:cs typeface="Proxima Nova"/>
                <a:sym typeface="Proxima Nova"/>
              </a:rPr>
              <a:t>Cx expressed </a:t>
            </a:r>
            <a:r>
              <a:rPr b="1" lang="en" sz="2500">
                <a:solidFill>
                  <a:schemeClr val="dk2"/>
                </a:solidFill>
                <a:latin typeface="Proxima Nova"/>
                <a:ea typeface="Proxima Nova"/>
                <a:cs typeface="Proxima Nova"/>
                <a:sym typeface="Proxima Nova"/>
              </a:rPr>
              <a:t>preference for flat fees</a:t>
            </a:r>
            <a:endParaRPr b="1" sz="2500">
              <a:solidFill>
                <a:schemeClr val="dk2"/>
              </a:solidFill>
              <a:latin typeface="Proxima Nova"/>
              <a:ea typeface="Proxima Nova"/>
              <a:cs typeface="Proxima Nova"/>
              <a:sym typeface="Proxima Nova"/>
            </a:endParaRPr>
          </a:p>
        </p:txBody>
      </p:sp>
      <p:sp>
        <p:nvSpPr>
          <p:cNvPr id="294" name="Google Shape;294;p32"/>
          <p:cNvSpPr txBox="1"/>
          <p:nvPr/>
        </p:nvSpPr>
        <p:spPr>
          <a:xfrm>
            <a:off x="812025" y="1220100"/>
            <a:ext cx="2675100" cy="13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274E13"/>
                </a:solidFill>
                <a:latin typeface="Proxima Nova"/>
                <a:ea typeface="Proxima Nova"/>
                <a:cs typeface="Proxima Nova"/>
                <a:sym typeface="Proxima Nova"/>
              </a:rPr>
              <a:t>Specifically, </a:t>
            </a:r>
            <a:r>
              <a:rPr b="1" lang="en" sz="1300">
                <a:solidFill>
                  <a:srgbClr val="274E13"/>
                </a:solidFill>
                <a:latin typeface="Proxima Nova"/>
                <a:ea typeface="Proxima Nova"/>
                <a:cs typeface="Proxima Nova"/>
                <a:sym typeface="Proxima Nova"/>
              </a:rPr>
              <a:t>Cx </a:t>
            </a:r>
            <a:r>
              <a:rPr b="1" lang="en" sz="1300">
                <a:solidFill>
                  <a:srgbClr val="274E13"/>
                </a:solidFill>
                <a:latin typeface="Proxima Nova"/>
                <a:ea typeface="Proxima Nova"/>
                <a:cs typeface="Proxima Nova"/>
                <a:sym typeface="Proxima Nova"/>
              </a:rPr>
              <a:t>want to know </a:t>
            </a:r>
            <a:r>
              <a:rPr b="1" lang="en" sz="1300">
                <a:solidFill>
                  <a:srgbClr val="274E13"/>
                </a:solidFill>
                <a:latin typeface="Proxima Nova"/>
                <a:ea typeface="Proxima Nova"/>
                <a:cs typeface="Proxima Nova"/>
                <a:sym typeface="Proxima Nova"/>
              </a:rPr>
              <a:t>why delivery fees remain </a:t>
            </a:r>
            <a:r>
              <a:rPr b="1" lang="en" sz="1300">
                <a:solidFill>
                  <a:srgbClr val="274E13"/>
                </a:solidFill>
                <a:latin typeface="Proxima Nova"/>
                <a:ea typeface="Proxima Nova"/>
                <a:cs typeface="Proxima Nova"/>
                <a:sym typeface="Proxima Nova"/>
              </a:rPr>
              <a:t>consistent</a:t>
            </a:r>
            <a:r>
              <a:rPr b="1" lang="en" sz="1300">
                <a:solidFill>
                  <a:srgbClr val="274E13"/>
                </a:solidFill>
                <a:latin typeface="Proxima Nova"/>
                <a:ea typeface="Proxima Nova"/>
                <a:cs typeface="Proxima Nova"/>
                <a:sym typeface="Proxima Nova"/>
              </a:rPr>
              <a:t> and service fees change significantly from order to order</a:t>
            </a:r>
            <a:endParaRPr b="1" sz="1600">
              <a:solidFill>
                <a:srgbClr val="274E13"/>
              </a:solidFill>
              <a:latin typeface="Proxima Nova"/>
              <a:ea typeface="Proxima Nova"/>
              <a:cs typeface="Proxima Nova"/>
              <a:sym typeface="Proxima Nova"/>
            </a:endParaRPr>
          </a:p>
        </p:txBody>
      </p:sp>
      <p:sp>
        <p:nvSpPr>
          <p:cNvPr id="295" name="Google Shape;295;p32"/>
          <p:cNvSpPr txBox="1"/>
          <p:nvPr/>
        </p:nvSpPr>
        <p:spPr>
          <a:xfrm>
            <a:off x="812025" y="3808800"/>
            <a:ext cx="26751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2"/>
                </a:solidFill>
                <a:latin typeface="Proxima Nova"/>
                <a:ea typeface="Proxima Nova"/>
                <a:cs typeface="Proxima Nova"/>
                <a:sym typeface="Proxima Nova"/>
              </a:rPr>
              <a:t>Cx interviewed would prefer to see flat fees that account for the size of the order</a:t>
            </a:r>
            <a:endParaRPr>
              <a:solidFill>
                <a:schemeClr val="dk2"/>
              </a:solidFill>
              <a:latin typeface="Proxima Nova"/>
              <a:ea typeface="Proxima Nova"/>
              <a:cs typeface="Proxima Nova"/>
              <a:sym typeface="Proxima Nova"/>
            </a:endParaRPr>
          </a:p>
        </p:txBody>
      </p:sp>
      <p:sp>
        <p:nvSpPr>
          <p:cNvPr id="296" name="Google Shape;296;p32"/>
          <p:cNvSpPr txBox="1"/>
          <p:nvPr/>
        </p:nvSpPr>
        <p:spPr>
          <a:xfrm>
            <a:off x="4419875" y="1220100"/>
            <a:ext cx="41949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274E13"/>
                </a:solidFill>
                <a:latin typeface="Proxima Nova"/>
                <a:ea typeface="Proxima Nova"/>
                <a:cs typeface="Proxima Nova"/>
                <a:sym typeface="Proxima Nova"/>
              </a:rPr>
              <a:t>Cx feel each individual fee is fair, however, when added to total along with tip, it becomes too much</a:t>
            </a:r>
            <a:endParaRPr b="1" sz="1600">
              <a:solidFill>
                <a:srgbClr val="274E13"/>
              </a:solidFill>
              <a:latin typeface="Proxima Nova"/>
              <a:ea typeface="Proxima Nova"/>
              <a:cs typeface="Proxima Nova"/>
              <a:sym typeface="Proxima Nova"/>
            </a:endParaRPr>
          </a:p>
        </p:txBody>
      </p:sp>
      <p:sp>
        <p:nvSpPr>
          <p:cNvPr id="297" name="Google Shape;297;p32"/>
          <p:cNvSpPr txBox="1"/>
          <p:nvPr/>
        </p:nvSpPr>
        <p:spPr>
          <a:xfrm>
            <a:off x="4419875" y="1967113"/>
            <a:ext cx="4271700" cy="2581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Overall Cx </a:t>
            </a:r>
            <a:r>
              <a:rPr b="1" lang="en" sz="1200">
                <a:solidFill>
                  <a:srgbClr val="274E13"/>
                </a:solidFill>
                <a:latin typeface="Proxima Nova"/>
                <a:ea typeface="Proxima Nova"/>
                <a:cs typeface="Proxima Nova"/>
                <a:sym typeface="Proxima Nova"/>
              </a:rPr>
              <a:t>acknowledge they have to pay a premium</a:t>
            </a:r>
            <a:r>
              <a:rPr lang="en" sz="1200">
                <a:solidFill>
                  <a:schemeClr val="dk2"/>
                </a:solidFill>
                <a:latin typeface="Proxima Nova"/>
                <a:ea typeface="Proxima Nova"/>
                <a:cs typeface="Proxima Nova"/>
                <a:sym typeface="Proxima Nova"/>
              </a:rPr>
              <a:t> for </a:t>
            </a:r>
            <a:r>
              <a:rPr lang="en" sz="1200">
                <a:solidFill>
                  <a:schemeClr val="dk2"/>
                </a:solidFill>
                <a:latin typeface="Proxima Nova"/>
                <a:ea typeface="Proxima Nova"/>
                <a:cs typeface="Proxima Nova"/>
                <a:sym typeface="Proxima Nova"/>
              </a:rPr>
              <a:t>convenience</a:t>
            </a:r>
            <a:endParaRPr sz="1200">
              <a:solidFill>
                <a:schemeClr val="dk2"/>
              </a:solidFill>
              <a:latin typeface="Proxima Nova"/>
              <a:ea typeface="Proxima Nova"/>
              <a:cs typeface="Proxima Nova"/>
              <a:sym typeface="Proxima Nova"/>
            </a:endParaRPr>
          </a:p>
          <a:p>
            <a:pPr indent="-304800" lvl="0" marL="457200" rtl="0" algn="l">
              <a:lnSpc>
                <a:spcPct val="115000"/>
              </a:lnSpc>
              <a:spcBef>
                <a:spcPts val="100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Delivery fees are viewed as </a:t>
            </a:r>
            <a:r>
              <a:rPr b="1" lang="en" sz="1200">
                <a:solidFill>
                  <a:srgbClr val="274E13"/>
                </a:solidFill>
                <a:latin typeface="Proxima Nova"/>
                <a:ea typeface="Proxima Nova"/>
                <a:cs typeface="Proxima Nova"/>
                <a:sym typeface="Proxima Nova"/>
              </a:rPr>
              <a:t>extremely fair with today’s high gas prices</a:t>
            </a:r>
            <a:endParaRPr b="1" sz="1200">
              <a:solidFill>
                <a:srgbClr val="274E13"/>
              </a:solidFill>
              <a:latin typeface="Proxima Nova"/>
              <a:ea typeface="Proxima Nova"/>
              <a:cs typeface="Proxima Nova"/>
              <a:sym typeface="Proxima Nova"/>
            </a:endParaRPr>
          </a:p>
          <a:p>
            <a:pPr indent="-304800" lvl="0" marL="457200" rtl="0" algn="l">
              <a:lnSpc>
                <a:spcPct val="115000"/>
              </a:lnSpc>
              <a:spcBef>
                <a:spcPts val="100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Fees feel </a:t>
            </a:r>
            <a:r>
              <a:rPr b="1" lang="en" sz="1200">
                <a:solidFill>
                  <a:srgbClr val="274E13"/>
                </a:solidFill>
                <a:latin typeface="Proxima Nova"/>
                <a:ea typeface="Proxima Nova"/>
                <a:cs typeface="Proxima Nova"/>
                <a:sym typeface="Proxima Nova"/>
              </a:rPr>
              <a:t>most burdensome on smaller orders</a:t>
            </a:r>
            <a:r>
              <a:rPr lang="en" sz="1200">
                <a:solidFill>
                  <a:schemeClr val="dk2"/>
                </a:solidFill>
                <a:latin typeface="Proxima Nova"/>
                <a:ea typeface="Proxima Nova"/>
                <a:cs typeface="Proxima Nova"/>
                <a:sym typeface="Proxima Nova"/>
              </a:rPr>
              <a:t> </a:t>
            </a:r>
            <a:endParaRPr sz="1200">
              <a:solidFill>
                <a:schemeClr val="dk2"/>
              </a:solidFill>
              <a:latin typeface="Proxima Nova"/>
              <a:ea typeface="Proxima Nova"/>
              <a:cs typeface="Proxima Nova"/>
              <a:sym typeface="Proxima Nova"/>
            </a:endParaRPr>
          </a:p>
          <a:p>
            <a:pPr indent="-304800" lvl="0" marL="457200" rtl="0" algn="l">
              <a:lnSpc>
                <a:spcPct val="115000"/>
              </a:lnSpc>
              <a:spcBef>
                <a:spcPts val="1000"/>
              </a:spcBef>
              <a:spcAft>
                <a:spcPts val="0"/>
              </a:spcAft>
              <a:buClr>
                <a:schemeClr val="dk2"/>
              </a:buClr>
              <a:buSzPts val="1200"/>
              <a:buFont typeface="Proxima Nova"/>
              <a:buChar char="●"/>
            </a:pPr>
            <a:r>
              <a:rPr b="1" lang="en" sz="1200">
                <a:solidFill>
                  <a:srgbClr val="274E13"/>
                </a:solidFill>
                <a:latin typeface="Proxima Nova"/>
                <a:ea typeface="Proxima Nova"/>
                <a:cs typeface="Proxima Nova"/>
                <a:sym typeface="Proxima Nova"/>
              </a:rPr>
              <a:t>Fees should be a sliding scale</a:t>
            </a:r>
            <a:r>
              <a:rPr lang="en" sz="1200">
                <a:solidFill>
                  <a:schemeClr val="dk2"/>
                </a:solidFill>
                <a:latin typeface="Proxima Nova"/>
                <a:ea typeface="Proxima Nova"/>
                <a:cs typeface="Proxima Nova"/>
                <a:sym typeface="Proxima Nova"/>
              </a:rPr>
              <a:t>, as you spend more money the proportion should go down</a:t>
            </a:r>
            <a:endParaRPr sz="1200">
              <a:solidFill>
                <a:schemeClr val="dk2"/>
              </a:solidFill>
              <a:latin typeface="Proxima Nova"/>
              <a:ea typeface="Proxima Nova"/>
              <a:cs typeface="Proxima Nova"/>
              <a:sym typeface="Proxima Nova"/>
            </a:endParaRPr>
          </a:p>
          <a:p>
            <a:pPr indent="-304800" lvl="0" marL="457200" rtl="0" algn="l">
              <a:lnSpc>
                <a:spcPct val="115000"/>
              </a:lnSpc>
              <a:spcBef>
                <a:spcPts val="1000"/>
              </a:spcBef>
              <a:spcAft>
                <a:spcPts val="1000"/>
              </a:spcAft>
              <a:buClr>
                <a:schemeClr val="dk2"/>
              </a:buClr>
              <a:buSzPts val="1200"/>
              <a:buFont typeface="Proxima Nova"/>
              <a:buChar char="●"/>
            </a:pPr>
            <a:r>
              <a:rPr b="1" lang="en" sz="1200">
                <a:solidFill>
                  <a:srgbClr val="274E13"/>
                </a:solidFill>
                <a:latin typeface="Proxima Nova"/>
                <a:ea typeface="Proxima Nova"/>
                <a:cs typeface="Proxima Nova"/>
                <a:sym typeface="Proxima Nova"/>
              </a:rPr>
              <a:t>$7-$10 in fees is the tipping point</a:t>
            </a:r>
            <a:r>
              <a:rPr lang="en" sz="1200">
                <a:solidFill>
                  <a:schemeClr val="dk2"/>
                </a:solidFill>
                <a:latin typeface="Proxima Nova"/>
                <a:ea typeface="Proxima Nova"/>
                <a:cs typeface="Proxima Nova"/>
                <a:sym typeface="Proxima Nova"/>
              </a:rPr>
              <a:t> where Cx start to evaluate the situation/triggers mental math</a:t>
            </a:r>
            <a:endParaRPr sz="1200">
              <a:solidFill>
                <a:schemeClr val="dk2"/>
              </a:solidFill>
              <a:latin typeface="Proxima Nova"/>
              <a:ea typeface="Proxima Nova"/>
              <a:cs typeface="Proxima Nova"/>
              <a:sym typeface="Proxima Nova"/>
            </a:endParaRPr>
          </a:p>
        </p:txBody>
      </p:sp>
      <p:pic>
        <p:nvPicPr>
          <p:cNvPr id="298" name="Google Shape;298;p32"/>
          <p:cNvPicPr preferRelativeResize="0"/>
          <p:nvPr/>
        </p:nvPicPr>
        <p:blipFill>
          <a:blip r:embed="rId4">
            <a:alphaModFix/>
          </a:blip>
          <a:stretch>
            <a:fillRect/>
          </a:stretch>
        </p:blipFill>
        <p:spPr>
          <a:xfrm>
            <a:off x="1298550" y="2403975"/>
            <a:ext cx="1340574" cy="13405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3"/>
          <p:cNvSpPr/>
          <p:nvPr/>
        </p:nvSpPr>
        <p:spPr>
          <a:xfrm>
            <a:off x="7925" y="1234525"/>
            <a:ext cx="9144000" cy="7845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33"/>
          <p:cNvSpPr txBox="1"/>
          <p:nvPr/>
        </p:nvSpPr>
        <p:spPr>
          <a:xfrm>
            <a:off x="658650" y="48447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Proxima Nova"/>
                <a:ea typeface="Proxima Nova"/>
                <a:cs typeface="Proxima Nova"/>
                <a:sym typeface="Proxima Nova"/>
              </a:rPr>
              <a:t>20% is ideal, but not realistic</a:t>
            </a:r>
            <a:endParaRPr b="1" sz="2500">
              <a:solidFill>
                <a:schemeClr val="dk2"/>
              </a:solidFill>
              <a:latin typeface="Proxima Nova"/>
              <a:ea typeface="Proxima Nova"/>
              <a:cs typeface="Proxima Nova"/>
              <a:sym typeface="Proxima Nova"/>
            </a:endParaRPr>
          </a:p>
        </p:txBody>
      </p:sp>
      <p:sp>
        <p:nvSpPr>
          <p:cNvPr id="306" name="Google Shape;306;p33"/>
          <p:cNvSpPr txBox="1"/>
          <p:nvPr/>
        </p:nvSpPr>
        <p:spPr>
          <a:xfrm>
            <a:off x="150600" y="1302775"/>
            <a:ext cx="87177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lt1"/>
                </a:solidFill>
                <a:latin typeface="Proxima Nova"/>
                <a:ea typeface="Proxima Nova"/>
                <a:cs typeface="Proxima Nova"/>
                <a:sym typeface="Proxima Nova"/>
              </a:rPr>
              <a:t>For the majority of orders interviewed Cx skip the math and go with the recommended tip, but that doesn’t always align with their “gut feeling” on tip</a:t>
            </a:r>
            <a:endParaRPr b="1" sz="1800">
              <a:solidFill>
                <a:schemeClr val="lt1"/>
              </a:solidFill>
              <a:latin typeface="Proxima Nova"/>
              <a:ea typeface="Proxima Nova"/>
              <a:cs typeface="Proxima Nova"/>
              <a:sym typeface="Proxima Nova"/>
            </a:endParaRPr>
          </a:p>
        </p:txBody>
      </p:sp>
      <p:sp>
        <p:nvSpPr>
          <p:cNvPr id="307" name="Google Shape;307;p33"/>
          <p:cNvSpPr txBox="1"/>
          <p:nvPr/>
        </p:nvSpPr>
        <p:spPr>
          <a:xfrm>
            <a:off x="209125" y="2226100"/>
            <a:ext cx="7026600" cy="2482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Most Cx say they will tip 20%, but also </a:t>
            </a:r>
            <a:r>
              <a:rPr b="1" lang="en" sz="1300">
                <a:solidFill>
                  <a:srgbClr val="274E13"/>
                </a:solidFill>
                <a:latin typeface="Proxima Nova"/>
                <a:ea typeface="Proxima Nova"/>
                <a:cs typeface="Proxima Nova"/>
                <a:sym typeface="Proxima Nova"/>
              </a:rPr>
              <a:t>assume tip should be similar to an Rx order </a:t>
            </a:r>
            <a:r>
              <a:rPr lang="en" sz="1300">
                <a:solidFill>
                  <a:schemeClr val="dk2"/>
                </a:solidFill>
                <a:latin typeface="Proxima Nova"/>
                <a:ea typeface="Proxima Nova"/>
                <a:cs typeface="Proxima Nova"/>
                <a:sym typeface="Proxima Nova"/>
              </a:rPr>
              <a:t>and in the $5 - $10 range</a:t>
            </a:r>
            <a:endParaRPr sz="700">
              <a:solidFill>
                <a:schemeClr val="dk2"/>
              </a:solidFill>
              <a:latin typeface="Proxima Nova"/>
              <a:ea typeface="Proxima Nova"/>
              <a:cs typeface="Proxima Nova"/>
              <a:sym typeface="Proxima Nova"/>
            </a:endParaRPr>
          </a:p>
          <a:p>
            <a:pPr indent="-311150" lvl="0" marL="457200" rtl="0" algn="l">
              <a:lnSpc>
                <a:spcPct val="115000"/>
              </a:lnSpc>
              <a:spcBef>
                <a:spcPts val="100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Most Cx </a:t>
            </a:r>
            <a:r>
              <a:rPr b="1" lang="en" sz="1300">
                <a:solidFill>
                  <a:srgbClr val="274E13"/>
                </a:solidFill>
                <a:latin typeface="Proxima Nova"/>
                <a:ea typeface="Proxima Nova"/>
                <a:cs typeface="Proxima Nova"/>
                <a:sym typeface="Proxima Nova"/>
              </a:rPr>
              <a:t>consider tip a “thank you” rather than a form of compensation</a:t>
            </a:r>
            <a:endParaRPr b="1" sz="1300">
              <a:solidFill>
                <a:srgbClr val="274E13"/>
              </a:solidFill>
              <a:latin typeface="Proxima Nova"/>
              <a:ea typeface="Proxima Nova"/>
              <a:cs typeface="Proxima Nova"/>
              <a:sym typeface="Proxima Nova"/>
            </a:endParaRPr>
          </a:p>
          <a:p>
            <a:pPr indent="-311150" lvl="1" marL="1371600" rtl="0" algn="l">
              <a:lnSpc>
                <a:spcPct val="115000"/>
              </a:lnSpc>
              <a:spcBef>
                <a:spcPts val="0"/>
              </a:spcBef>
              <a:spcAft>
                <a:spcPts val="0"/>
              </a:spcAft>
              <a:buClr>
                <a:schemeClr val="dk2"/>
              </a:buClr>
              <a:buSzPts val="1300"/>
              <a:buFont typeface="Proxima Nova"/>
              <a:buChar char="○"/>
            </a:pPr>
            <a:r>
              <a:rPr lang="en" sz="1300">
                <a:solidFill>
                  <a:srgbClr val="3C4043"/>
                </a:solidFill>
                <a:highlight>
                  <a:srgbClr val="FFFFFF"/>
                </a:highlight>
                <a:latin typeface="Proxima Nova"/>
                <a:ea typeface="Proxima Nova"/>
                <a:cs typeface="Proxima Nova"/>
                <a:sym typeface="Proxima Nova"/>
              </a:rPr>
              <a:t>Most Cx assume that non-tip compensation is a greater percentage of total Dx compensation than it is</a:t>
            </a:r>
            <a:endParaRPr sz="1300">
              <a:solidFill>
                <a:schemeClr val="dk2"/>
              </a:solidFill>
              <a:latin typeface="Proxima Nova"/>
              <a:ea typeface="Proxima Nova"/>
              <a:cs typeface="Proxima Nova"/>
              <a:sym typeface="Proxima Nova"/>
            </a:endParaRPr>
          </a:p>
          <a:p>
            <a:pPr indent="-311150" lvl="1" marL="1371600" rtl="0" algn="l">
              <a:lnSpc>
                <a:spcPct val="115000"/>
              </a:lnSpc>
              <a:spcBef>
                <a:spcPts val="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2-3 Cx had delivery driver friends and knew tip is a large part of their pay</a:t>
            </a:r>
            <a:endParaRPr sz="100">
              <a:solidFill>
                <a:schemeClr val="dk2"/>
              </a:solidFill>
              <a:latin typeface="Proxima Nova"/>
              <a:ea typeface="Proxima Nova"/>
              <a:cs typeface="Proxima Nova"/>
              <a:sym typeface="Proxima Nova"/>
            </a:endParaRPr>
          </a:p>
          <a:p>
            <a:pPr indent="-311150" lvl="0" marL="457200" rtl="0" algn="l">
              <a:lnSpc>
                <a:spcPct val="115000"/>
              </a:lnSpc>
              <a:spcBef>
                <a:spcPts val="1000"/>
              </a:spcBef>
              <a:spcAft>
                <a:spcPts val="0"/>
              </a:spcAft>
              <a:buClr>
                <a:schemeClr val="dk2"/>
              </a:buClr>
              <a:buSzPts val="1300"/>
              <a:buFont typeface="Proxima Nova"/>
              <a:buChar char="●"/>
            </a:pPr>
            <a:r>
              <a:rPr b="1" lang="en" sz="1300">
                <a:solidFill>
                  <a:srgbClr val="274E13"/>
                </a:solidFill>
                <a:latin typeface="Proxima Nova"/>
                <a:ea typeface="Proxima Nova"/>
                <a:cs typeface="Proxima Nova"/>
                <a:sym typeface="Proxima Nova"/>
              </a:rPr>
              <a:t>Main consideration is distance the Dx has to drive </a:t>
            </a:r>
            <a:r>
              <a:rPr lang="en" sz="1300">
                <a:solidFill>
                  <a:schemeClr val="dk2"/>
                </a:solidFill>
                <a:latin typeface="Proxima Nova"/>
                <a:ea typeface="Proxima Nova"/>
                <a:cs typeface="Proxima Nova"/>
                <a:sym typeface="Proxima Nova"/>
              </a:rPr>
              <a:t>(especially with higher gas prices)</a:t>
            </a:r>
            <a:endParaRPr sz="1300">
              <a:solidFill>
                <a:schemeClr val="dk2"/>
              </a:solidFill>
              <a:latin typeface="Proxima Nova"/>
              <a:ea typeface="Proxima Nova"/>
              <a:cs typeface="Proxima Nova"/>
              <a:sym typeface="Proxima Nova"/>
            </a:endParaRPr>
          </a:p>
          <a:p>
            <a:pPr indent="-311150" lvl="1" marL="1371600" rtl="0" algn="l">
              <a:lnSpc>
                <a:spcPct val="115000"/>
              </a:lnSpc>
              <a:spcBef>
                <a:spcPts val="0"/>
              </a:spcBef>
              <a:spcAft>
                <a:spcPts val="1000"/>
              </a:spcAft>
              <a:buClr>
                <a:schemeClr val="dk2"/>
              </a:buClr>
              <a:buSzPts val="1300"/>
              <a:buFont typeface="Proxima Nova"/>
              <a:buChar char="○"/>
            </a:pPr>
            <a:r>
              <a:rPr lang="en" sz="1300">
                <a:solidFill>
                  <a:schemeClr val="dk2"/>
                </a:solidFill>
                <a:latin typeface="Proxima Nova"/>
                <a:ea typeface="Proxima Nova"/>
                <a:cs typeface="Proxima Nova"/>
                <a:sym typeface="Proxima Nova"/>
              </a:rPr>
              <a:t>Most Cx do not consider time spent shopping as they are not aware that Dx need to shop</a:t>
            </a:r>
            <a:endParaRPr sz="1300">
              <a:solidFill>
                <a:schemeClr val="dk2"/>
              </a:solidFill>
              <a:latin typeface="Proxima Nova"/>
              <a:ea typeface="Proxima Nova"/>
              <a:cs typeface="Proxima Nova"/>
              <a:sym typeface="Proxima Nova"/>
            </a:endParaRPr>
          </a:p>
        </p:txBody>
      </p:sp>
      <p:pic>
        <p:nvPicPr>
          <p:cNvPr id="308" name="Google Shape;308;p33"/>
          <p:cNvPicPr preferRelativeResize="0"/>
          <p:nvPr/>
        </p:nvPicPr>
        <p:blipFill>
          <a:blip r:embed="rId3">
            <a:alphaModFix/>
          </a:blip>
          <a:stretch>
            <a:fillRect/>
          </a:stretch>
        </p:blipFill>
        <p:spPr>
          <a:xfrm>
            <a:off x="7346677" y="2523974"/>
            <a:ext cx="1458300" cy="1458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4"/>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4" name="Google Shape;314;p34"/>
          <p:cNvSpPr txBox="1"/>
          <p:nvPr/>
        </p:nvSpPr>
        <p:spPr>
          <a:xfrm>
            <a:off x="658650" y="48447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Proxima Nova"/>
                <a:ea typeface="Proxima Nova"/>
                <a:cs typeface="Proxima Nova"/>
                <a:sym typeface="Proxima Nova"/>
              </a:rPr>
              <a:t>Most Cx do not like that tips show on a </a:t>
            </a:r>
            <a:r>
              <a:rPr b="1" lang="en" sz="2500">
                <a:solidFill>
                  <a:schemeClr val="dk2"/>
                </a:solidFill>
                <a:latin typeface="Proxima Nova"/>
                <a:ea typeface="Proxima Nova"/>
                <a:cs typeface="Proxima Nova"/>
                <a:sym typeface="Proxima Nova"/>
              </a:rPr>
              <a:t>separate</a:t>
            </a:r>
            <a:r>
              <a:rPr b="1" lang="en" sz="2500">
                <a:solidFill>
                  <a:schemeClr val="dk2"/>
                </a:solidFill>
                <a:latin typeface="Proxima Nova"/>
                <a:ea typeface="Proxima Nova"/>
                <a:cs typeface="Proxima Nova"/>
                <a:sym typeface="Proxima Nova"/>
              </a:rPr>
              <a:t> screen</a:t>
            </a:r>
            <a:endParaRPr b="1" sz="2500">
              <a:solidFill>
                <a:schemeClr val="dk2"/>
              </a:solidFill>
              <a:latin typeface="Proxima Nova"/>
              <a:ea typeface="Proxima Nova"/>
              <a:cs typeface="Proxima Nova"/>
              <a:sym typeface="Proxima Nova"/>
            </a:endParaRPr>
          </a:p>
        </p:txBody>
      </p:sp>
      <p:pic>
        <p:nvPicPr>
          <p:cNvPr id="315" name="Google Shape;315;p34"/>
          <p:cNvPicPr preferRelativeResize="0"/>
          <p:nvPr/>
        </p:nvPicPr>
        <p:blipFill>
          <a:blip r:embed="rId3">
            <a:alphaModFix/>
          </a:blip>
          <a:stretch>
            <a:fillRect/>
          </a:stretch>
        </p:blipFill>
        <p:spPr>
          <a:xfrm>
            <a:off x="2182325" y="1476300"/>
            <a:ext cx="4699213" cy="31327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 name="Shape 61"/>
        <p:cNvGrpSpPr/>
        <p:nvPr/>
      </p:nvGrpSpPr>
      <p:grpSpPr>
        <a:xfrm>
          <a:off x="0" y="0"/>
          <a:ext cx="0" cy="0"/>
          <a:chOff x="0" y="0"/>
          <a:chExt cx="0" cy="0"/>
        </a:xfrm>
      </p:grpSpPr>
      <p:sp>
        <p:nvSpPr>
          <p:cNvPr id="62" name="Google Shape;62;p17"/>
          <p:cNvSpPr txBox="1"/>
          <p:nvPr/>
        </p:nvSpPr>
        <p:spPr>
          <a:xfrm>
            <a:off x="658700" y="1416175"/>
            <a:ext cx="25764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E23208"/>
                </a:solidFill>
                <a:latin typeface="Proxima Nova"/>
                <a:ea typeface="Proxima Nova"/>
                <a:cs typeface="Proxima Nova"/>
                <a:sym typeface="Proxima Nova"/>
              </a:rPr>
              <a:t>Cx want to get the best deal, but ensure things are fair.  Most are unsure how all parties make money.</a:t>
            </a:r>
            <a:endParaRPr b="1" sz="1200">
              <a:solidFill>
                <a:srgbClr val="E23208"/>
              </a:solidFill>
              <a:latin typeface="Proxima Nova"/>
              <a:ea typeface="Proxima Nova"/>
              <a:cs typeface="Proxima Nova"/>
              <a:sym typeface="Proxima Nova"/>
            </a:endParaRPr>
          </a:p>
        </p:txBody>
      </p:sp>
      <p:sp>
        <p:nvSpPr>
          <p:cNvPr id="63" name="Google Shape;63;p17"/>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 name="Google Shape;64;p17"/>
          <p:cNvSpPr txBox="1"/>
          <p:nvPr/>
        </p:nvSpPr>
        <p:spPr>
          <a:xfrm>
            <a:off x="653875" y="2238575"/>
            <a:ext cx="2576400" cy="8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1000">
                <a:solidFill>
                  <a:srgbClr val="888888"/>
                </a:solidFill>
                <a:latin typeface="Proxima Nova"/>
                <a:ea typeface="Proxima Nova"/>
                <a:cs typeface="Proxima Nova"/>
                <a:sym typeface="Proxima Nova"/>
              </a:rPr>
              <a:t>They assume DoorDash makes money through advertising, fees and commissions</a:t>
            </a:r>
            <a:endParaRPr sz="1000">
              <a:solidFill>
                <a:srgbClr val="888888"/>
              </a:solidFill>
              <a:latin typeface="Proxima Nova"/>
              <a:ea typeface="Proxima Nova"/>
              <a:cs typeface="Proxima Nova"/>
              <a:sym typeface="Proxima Nova"/>
            </a:endParaRPr>
          </a:p>
        </p:txBody>
      </p:sp>
      <p:sp>
        <p:nvSpPr>
          <p:cNvPr id="65" name="Google Shape;65;p17"/>
          <p:cNvSpPr txBox="1"/>
          <p:nvPr/>
        </p:nvSpPr>
        <p:spPr>
          <a:xfrm>
            <a:off x="6011050" y="1857575"/>
            <a:ext cx="2605500" cy="773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1000">
                <a:solidFill>
                  <a:srgbClr val="888888"/>
                </a:solidFill>
                <a:latin typeface="Proxima Nova"/>
                <a:ea typeface="Proxima Nova"/>
                <a:cs typeface="Proxima Nova"/>
                <a:sym typeface="Proxima Nova"/>
              </a:rPr>
              <a:t>Most Cx assume that the process is similar to Rx and therefore feel fees and tips should be the same.</a:t>
            </a:r>
            <a:endParaRPr sz="1000">
              <a:solidFill>
                <a:srgbClr val="888888"/>
              </a:solidFill>
              <a:latin typeface="Proxima Nova"/>
              <a:ea typeface="Proxima Nova"/>
              <a:cs typeface="Proxima Nova"/>
              <a:sym typeface="Proxima Nova"/>
            </a:endParaRPr>
          </a:p>
          <a:p>
            <a:pPr indent="0" lvl="0" marL="0" rtl="0" algn="l">
              <a:lnSpc>
                <a:spcPct val="120000"/>
              </a:lnSpc>
              <a:spcBef>
                <a:spcPts val="0"/>
              </a:spcBef>
              <a:spcAft>
                <a:spcPts val="0"/>
              </a:spcAft>
              <a:buClr>
                <a:schemeClr val="dk1"/>
              </a:buClr>
              <a:buSzPts val="1100"/>
              <a:buFont typeface="Arial"/>
              <a:buNone/>
            </a:pPr>
            <a:r>
              <a:t/>
            </a:r>
            <a:endParaRPr sz="1000">
              <a:solidFill>
                <a:srgbClr val="888888"/>
              </a:solidFill>
              <a:latin typeface="Proxima Nova"/>
              <a:ea typeface="Proxima Nova"/>
              <a:cs typeface="Proxima Nova"/>
              <a:sym typeface="Proxima Nova"/>
            </a:endParaRPr>
          </a:p>
        </p:txBody>
      </p:sp>
      <p:sp>
        <p:nvSpPr>
          <p:cNvPr id="66" name="Google Shape;66;p17"/>
          <p:cNvSpPr txBox="1"/>
          <p:nvPr/>
        </p:nvSpPr>
        <p:spPr>
          <a:xfrm>
            <a:off x="6011050" y="1416175"/>
            <a:ext cx="25764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E23208"/>
                </a:solidFill>
                <a:latin typeface="Proxima Nova"/>
                <a:ea typeface="Proxima Nova"/>
                <a:cs typeface="Proxima Nova"/>
                <a:sym typeface="Proxima Nova"/>
              </a:rPr>
              <a:t>Most Cx do not realize that Dx are doing the shopping</a:t>
            </a:r>
            <a:endParaRPr b="1" sz="1200">
              <a:solidFill>
                <a:srgbClr val="E23208"/>
              </a:solidFill>
              <a:latin typeface="Proxima Nova"/>
              <a:ea typeface="Proxima Nova"/>
              <a:cs typeface="Proxima Nova"/>
              <a:sym typeface="Proxima Nova"/>
            </a:endParaRPr>
          </a:p>
        </p:txBody>
      </p:sp>
      <p:sp>
        <p:nvSpPr>
          <p:cNvPr id="67" name="Google Shape;67;p17"/>
          <p:cNvSpPr txBox="1"/>
          <p:nvPr/>
        </p:nvSpPr>
        <p:spPr>
          <a:xfrm>
            <a:off x="3347550" y="3219000"/>
            <a:ext cx="25764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E23208"/>
                </a:solidFill>
                <a:latin typeface="Proxima Nova"/>
                <a:ea typeface="Proxima Nova"/>
                <a:cs typeface="Proxima Nova"/>
                <a:sym typeface="Proxima Nova"/>
              </a:rPr>
              <a:t>Most Cx view tipping as a thank you. </a:t>
            </a:r>
            <a:endParaRPr b="1" sz="1200">
              <a:solidFill>
                <a:srgbClr val="E23208"/>
              </a:solidFill>
              <a:latin typeface="Proxima Nova"/>
              <a:ea typeface="Proxima Nova"/>
              <a:cs typeface="Proxima Nova"/>
              <a:sym typeface="Proxima Nova"/>
            </a:endParaRPr>
          </a:p>
        </p:txBody>
      </p:sp>
      <p:sp>
        <p:nvSpPr>
          <p:cNvPr id="68" name="Google Shape;68;p17"/>
          <p:cNvSpPr txBox="1"/>
          <p:nvPr/>
        </p:nvSpPr>
        <p:spPr>
          <a:xfrm>
            <a:off x="3347550" y="3660400"/>
            <a:ext cx="2576400" cy="980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1000">
                <a:solidFill>
                  <a:srgbClr val="888888"/>
                </a:solidFill>
                <a:latin typeface="Proxima Nova"/>
                <a:ea typeface="Proxima Nova"/>
                <a:cs typeface="Proxima Nova"/>
                <a:sym typeface="Proxima Nova"/>
              </a:rPr>
              <a:t>Cx interviewed typically consider how long it takes and the distance the driver has to go.</a:t>
            </a:r>
            <a:r>
              <a:rPr lang="en" sz="1000">
                <a:solidFill>
                  <a:srgbClr val="888888"/>
                </a:solidFill>
                <a:latin typeface="Proxima Nova"/>
                <a:ea typeface="Proxima Nova"/>
                <a:cs typeface="Proxima Nova"/>
                <a:sym typeface="Proxima Nova"/>
              </a:rPr>
              <a:t> </a:t>
            </a:r>
            <a:endParaRPr sz="1000">
              <a:solidFill>
                <a:srgbClr val="888888"/>
              </a:solidFill>
              <a:latin typeface="Proxima Nova"/>
              <a:ea typeface="Proxima Nova"/>
              <a:cs typeface="Proxima Nova"/>
              <a:sym typeface="Proxima Nova"/>
            </a:endParaRPr>
          </a:p>
        </p:txBody>
      </p:sp>
      <p:sp>
        <p:nvSpPr>
          <p:cNvPr id="69" name="Google Shape;69;p17"/>
          <p:cNvSpPr txBox="1"/>
          <p:nvPr/>
        </p:nvSpPr>
        <p:spPr>
          <a:xfrm>
            <a:off x="644150" y="3508000"/>
            <a:ext cx="2448900" cy="8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1000">
                <a:solidFill>
                  <a:srgbClr val="888888"/>
                </a:solidFill>
                <a:latin typeface="Proxima Nova"/>
                <a:ea typeface="Proxima Nova"/>
                <a:cs typeface="Proxima Nova"/>
                <a:sym typeface="Proxima Nova"/>
              </a:rPr>
              <a:t>They acknowledge that they need to pay a premium for convenience, but feel it is not longer worth it when combined fees get into the $7-$10 range.</a:t>
            </a:r>
            <a:endParaRPr sz="1000">
              <a:solidFill>
                <a:srgbClr val="888888"/>
              </a:solidFill>
              <a:latin typeface="Proxima Nova"/>
              <a:ea typeface="Proxima Nova"/>
              <a:cs typeface="Proxima Nova"/>
              <a:sym typeface="Proxima Nova"/>
            </a:endParaRPr>
          </a:p>
        </p:txBody>
      </p:sp>
      <p:sp>
        <p:nvSpPr>
          <p:cNvPr id="70" name="Google Shape;70;p17"/>
          <p:cNvSpPr txBox="1"/>
          <p:nvPr/>
        </p:nvSpPr>
        <p:spPr>
          <a:xfrm>
            <a:off x="644150" y="3219000"/>
            <a:ext cx="26055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E23208"/>
                </a:solidFill>
                <a:latin typeface="Proxima Nova"/>
                <a:ea typeface="Proxima Nova"/>
                <a:cs typeface="Proxima Nova"/>
                <a:sym typeface="Proxima Nova"/>
              </a:rPr>
              <a:t>Most Cx prefer fees over inflation</a:t>
            </a:r>
            <a:endParaRPr b="1" sz="1000">
              <a:solidFill>
                <a:srgbClr val="E23208"/>
              </a:solidFill>
              <a:latin typeface="Proxima Nova"/>
              <a:ea typeface="Proxima Nova"/>
              <a:cs typeface="Proxima Nova"/>
              <a:sym typeface="Proxima Nova"/>
            </a:endParaRPr>
          </a:p>
        </p:txBody>
      </p:sp>
      <p:sp>
        <p:nvSpPr>
          <p:cNvPr id="71" name="Google Shape;71;p17"/>
          <p:cNvSpPr txBox="1"/>
          <p:nvPr/>
        </p:nvSpPr>
        <p:spPr>
          <a:xfrm>
            <a:off x="3389888" y="1416175"/>
            <a:ext cx="25764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E23208"/>
                </a:solidFill>
                <a:latin typeface="Proxima Nova"/>
                <a:ea typeface="Proxima Nova"/>
                <a:cs typeface="Proxima Nova"/>
                <a:sym typeface="Proxima Nova"/>
              </a:rPr>
              <a:t>Most Cx weigh convenience over necessity when deciding to use DoorDash</a:t>
            </a:r>
            <a:endParaRPr b="1" sz="1200">
              <a:solidFill>
                <a:srgbClr val="E23208"/>
              </a:solidFill>
              <a:latin typeface="Proxima Nova"/>
              <a:ea typeface="Proxima Nova"/>
              <a:cs typeface="Proxima Nova"/>
              <a:sym typeface="Proxima Nova"/>
            </a:endParaRPr>
          </a:p>
        </p:txBody>
      </p:sp>
      <p:sp>
        <p:nvSpPr>
          <p:cNvPr id="72" name="Google Shape;72;p17"/>
          <p:cNvSpPr txBox="1"/>
          <p:nvPr/>
        </p:nvSpPr>
        <p:spPr>
          <a:xfrm>
            <a:off x="3385063" y="2009975"/>
            <a:ext cx="2576400" cy="773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1000">
                <a:solidFill>
                  <a:srgbClr val="888888"/>
                </a:solidFill>
                <a:latin typeface="Proxima Nova"/>
                <a:ea typeface="Proxima Nova"/>
                <a:cs typeface="Proxima Nova"/>
                <a:sym typeface="Proxima Nova"/>
              </a:rPr>
              <a:t>Things like time saved or money that isn’t spent on gas can be cancelled out if there is an upcoming shopping trip or the overall cost feels to high</a:t>
            </a:r>
            <a:endParaRPr sz="1000">
              <a:solidFill>
                <a:srgbClr val="888888"/>
              </a:solidFill>
              <a:latin typeface="Proxima Nova"/>
              <a:ea typeface="Proxima Nova"/>
              <a:cs typeface="Proxima Nova"/>
              <a:sym typeface="Proxima Nova"/>
            </a:endParaRPr>
          </a:p>
        </p:txBody>
      </p:sp>
      <p:sp>
        <p:nvSpPr>
          <p:cNvPr id="73" name="Google Shape;73;p17"/>
          <p:cNvSpPr txBox="1"/>
          <p:nvPr/>
        </p:nvSpPr>
        <p:spPr>
          <a:xfrm>
            <a:off x="658700" y="314400"/>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666666"/>
                </a:solidFill>
                <a:latin typeface="Proxima Nova"/>
                <a:ea typeface="Proxima Nova"/>
                <a:cs typeface="Proxima Nova"/>
                <a:sym typeface="Proxima Nova"/>
              </a:rPr>
              <a:t>Key Insights</a:t>
            </a:r>
            <a:endParaRPr b="1" sz="2500">
              <a:solidFill>
                <a:srgbClr val="666666"/>
              </a:solidFill>
              <a:latin typeface="Proxima Nova"/>
              <a:ea typeface="Proxima Nova"/>
              <a:cs typeface="Proxima Nova"/>
              <a:sym typeface="Proxima Nova"/>
            </a:endParaRPr>
          </a:p>
        </p:txBody>
      </p:sp>
      <p:sp>
        <p:nvSpPr>
          <p:cNvPr id="74" name="Google Shape;74;p17"/>
          <p:cNvSpPr txBox="1"/>
          <p:nvPr/>
        </p:nvSpPr>
        <p:spPr>
          <a:xfrm>
            <a:off x="1623625" y="967975"/>
            <a:ext cx="3165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E23208"/>
                </a:solidFill>
                <a:latin typeface="Proxima Nova"/>
                <a:ea typeface="Proxima Nova"/>
                <a:cs typeface="Proxima Nova"/>
                <a:sym typeface="Proxima Nova"/>
              </a:rPr>
              <a:t>1 </a:t>
            </a:r>
            <a:endParaRPr b="1" sz="2600">
              <a:solidFill>
                <a:srgbClr val="E23208"/>
              </a:solidFill>
              <a:latin typeface="Proxima Nova"/>
              <a:ea typeface="Proxima Nova"/>
              <a:cs typeface="Proxima Nova"/>
              <a:sym typeface="Proxima Nova"/>
            </a:endParaRPr>
          </a:p>
        </p:txBody>
      </p:sp>
      <p:sp>
        <p:nvSpPr>
          <p:cNvPr id="75" name="Google Shape;75;p17"/>
          <p:cNvSpPr txBox="1"/>
          <p:nvPr/>
        </p:nvSpPr>
        <p:spPr>
          <a:xfrm>
            <a:off x="4290625" y="967975"/>
            <a:ext cx="3165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E23208"/>
                </a:solidFill>
                <a:latin typeface="Proxima Nova"/>
                <a:ea typeface="Proxima Nova"/>
                <a:cs typeface="Proxima Nova"/>
                <a:sym typeface="Proxima Nova"/>
              </a:rPr>
              <a:t>2 </a:t>
            </a:r>
            <a:endParaRPr b="1" sz="2600">
              <a:solidFill>
                <a:srgbClr val="E23208"/>
              </a:solidFill>
              <a:latin typeface="Proxima Nova"/>
              <a:ea typeface="Proxima Nova"/>
              <a:cs typeface="Proxima Nova"/>
              <a:sym typeface="Proxima Nova"/>
            </a:endParaRPr>
          </a:p>
        </p:txBody>
      </p:sp>
      <p:sp>
        <p:nvSpPr>
          <p:cNvPr id="76" name="Google Shape;76;p17"/>
          <p:cNvSpPr txBox="1"/>
          <p:nvPr/>
        </p:nvSpPr>
        <p:spPr>
          <a:xfrm>
            <a:off x="6957625" y="967975"/>
            <a:ext cx="3165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E23208"/>
                </a:solidFill>
                <a:latin typeface="Proxima Nova"/>
                <a:ea typeface="Proxima Nova"/>
                <a:cs typeface="Proxima Nova"/>
                <a:sym typeface="Proxima Nova"/>
              </a:rPr>
              <a:t>3 </a:t>
            </a:r>
            <a:endParaRPr b="1" sz="2600">
              <a:solidFill>
                <a:srgbClr val="E23208"/>
              </a:solidFill>
              <a:latin typeface="Proxima Nova"/>
              <a:ea typeface="Proxima Nova"/>
              <a:cs typeface="Proxima Nova"/>
              <a:sym typeface="Proxima Nova"/>
            </a:endParaRPr>
          </a:p>
        </p:txBody>
      </p:sp>
      <p:sp>
        <p:nvSpPr>
          <p:cNvPr id="77" name="Google Shape;77;p17"/>
          <p:cNvSpPr txBox="1"/>
          <p:nvPr/>
        </p:nvSpPr>
        <p:spPr>
          <a:xfrm>
            <a:off x="1623625" y="2796775"/>
            <a:ext cx="3165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E23208"/>
                </a:solidFill>
                <a:latin typeface="Proxima Nova"/>
                <a:ea typeface="Proxima Nova"/>
                <a:cs typeface="Proxima Nova"/>
                <a:sym typeface="Proxima Nova"/>
              </a:rPr>
              <a:t>4 </a:t>
            </a:r>
            <a:endParaRPr b="1" sz="2600">
              <a:solidFill>
                <a:srgbClr val="E23208"/>
              </a:solidFill>
              <a:latin typeface="Proxima Nova"/>
              <a:ea typeface="Proxima Nova"/>
              <a:cs typeface="Proxima Nova"/>
              <a:sym typeface="Proxima Nova"/>
            </a:endParaRPr>
          </a:p>
        </p:txBody>
      </p:sp>
      <p:sp>
        <p:nvSpPr>
          <p:cNvPr id="78" name="Google Shape;78;p17"/>
          <p:cNvSpPr txBox="1"/>
          <p:nvPr/>
        </p:nvSpPr>
        <p:spPr>
          <a:xfrm>
            <a:off x="4290625" y="2796775"/>
            <a:ext cx="3165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E23208"/>
                </a:solidFill>
                <a:latin typeface="Proxima Nova"/>
                <a:ea typeface="Proxima Nova"/>
                <a:cs typeface="Proxima Nova"/>
                <a:sym typeface="Proxima Nova"/>
              </a:rPr>
              <a:t>5 </a:t>
            </a:r>
            <a:endParaRPr b="1" sz="2600">
              <a:solidFill>
                <a:srgbClr val="E23208"/>
              </a:solidFill>
              <a:latin typeface="Proxima Nova"/>
              <a:ea typeface="Proxima Nova"/>
              <a:cs typeface="Proxima Nova"/>
              <a:sym typeface="Proxima Nova"/>
            </a:endParaRPr>
          </a:p>
        </p:txBody>
      </p:sp>
      <p:sp>
        <p:nvSpPr>
          <p:cNvPr id="79" name="Google Shape;79;p17"/>
          <p:cNvSpPr txBox="1"/>
          <p:nvPr/>
        </p:nvSpPr>
        <p:spPr>
          <a:xfrm>
            <a:off x="6038800" y="3740263"/>
            <a:ext cx="2448900" cy="773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t/>
            </a:r>
            <a:endParaRPr sz="1200">
              <a:solidFill>
                <a:srgbClr val="888888"/>
              </a:solidFill>
              <a:latin typeface="Proxima Nova"/>
              <a:ea typeface="Proxima Nova"/>
              <a:cs typeface="Proxima Nova"/>
              <a:sym typeface="Proxima Nova"/>
            </a:endParaRPr>
          </a:p>
        </p:txBody>
      </p:sp>
      <p:sp>
        <p:nvSpPr>
          <p:cNvPr id="80" name="Google Shape;80;p17"/>
          <p:cNvSpPr txBox="1"/>
          <p:nvPr/>
        </p:nvSpPr>
        <p:spPr>
          <a:xfrm>
            <a:off x="6038800" y="3219000"/>
            <a:ext cx="27201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E23208"/>
                </a:solidFill>
                <a:latin typeface="Proxima Nova"/>
                <a:ea typeface="Proxima Nova"/>
                <a:cs typeface="Proxima Nova"/>
                <a:sym typeface="Proxima Nova"/>
              </a:rPr>
              <a:t>Cx want subscription services, budgeting tools or rewards.</a:t>
            </a:r>
            <a:endParaRPr b="1" sz="1200">
              <a:solidFill>
                <a:srgbClr val="E23208"/>
              </a:solidFill>
              <a:latin typeface="Proxima Nova"/>
              <a:ea typeface="Proxima Nova"/>
              <a:cs typeface="Proxima Nova"/>
              <a:sym typeface="Proxima Nova"/>
            </a:endParaRPr>
          </a:p>
          <a:p>
            <a:pPr indent="0" lvl="0" marL="0" rtl="0" algn="l">
              <a:lnSpc>
                <a:spcPct val="120000"/>
              </a:lnSpc>
              <a:spcBef>
                <a:spcPts val="1000"/>
              </a:spcBef>
              <a:spcAft>
                <a:spcPts val="0"/>
              </a:spcAft>
              <a:buClr>
                <a:schemeClr val="dk1"/>
              </a:buClr>
              <a:buSzPts val="1100"/>
              <a:buFont typeface="Arial"/>
              <a:buNone/>
            </a:pPr>
            <a:r>
              <a:rPr lang="en" sz="1000">
                <a:solidFill>
                  <a:srgbClr val="888888"/>
                </a:solidFill>
                <a:latin typeface="Proxima Nova"/>
                <a:ea typeface="Proxima Nova"/>
                <a:cs typeface="Proxima Nova"/>
                <a:sym typeface="Proxima Nova"/>
              </a:rPr>
              <a:t>Cx want to feel like they are getting the greatest deal and the most for their money.  Subscriptions like Amazon &amp; Walmart and awards programs like Uber Eats (M</a:t>
            </a:r>
            <a:r>
              <a:rPr lang="en" sz="1000">
                <a:solidFill>
                  <a:srgbClr val="888888"/>
                </a:solidFill>
                <a:latin typeface="Proxima Nova"/>
                <a:ea typeface="Proxima Nova"/>
                <a:cs typeface="Proxima Nova"/>
                <a:sym typeface="Proxima Nova"/>
              </a:rPr>
              <a:t>arriott</a:t>
            </a:r>
            <a:r>
              <a:rPr lang="en" sz="1000">
                <a:solidFill>
                  <a:srgbClr val="888888"/>
                </a:solidFill>
                <a:latin typeface="Proxima Nova"/>
                <a:ea typeface="Proxima Nova"/>
                <a:cs typeface="Proxima Nova"/>
                <a:sym typeface="Proxima Nova"/>
              </a:rPr>
              <a:t> points) help Cx feel better about their choice to spend.</a:t>
            </a:r>
            <a:endParaRPr b="1" sz="1200">
              <a:solidFill>
                <a:srgbClr val="E23208"/>
              </a:solidFill>
              <a:latin typeface="Proxima Nova"/>
              <a:ea typeface="Proxima Nova"/>
              <a:cs typeface="Proxima Nova"/>
              <a:sym typeface="Proxima Nova"/>
            </a:endParaRPr>
          </a:p>
        </p:txBody>
      </p:sp>
      <p:sp>
        <p:nvSpPr>
          <p:cNvPr id="81" name="Google Shape;81;p17"/>
          <p:cNvSpPr txBox="1"/>
          <p:nvPr/>
        </p:nvSpPr>
        <p:spPr>
          <a:xfrm>
            <a:off x="6957625" y="2796775"/>
            <a:ext cx="3165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E23208"/>
                </a:solidFill>
                <a:latin typeface="Proxima Nova"/>
                <a:ea typeface="Proxima Nova"/>
                <a:cs typeface="Proxima Nova"/>
                <a:sym typeface="Proxima Nova"/>
              </a:rPr>
              <a:t>6 </a:t>
            </a:r>
            <a:endParaRPr b="1" sz="2600">
              <a:solidFill>
                <a:srgbClr val="E23208"/>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5"/>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1" name="Google Shape;321;p35"/>
          <p:cNvSpPr txBox="1"/>
          <p:nvPr/>
        </p:nvSpPr>
        <p:spPr>
          <a:xfrm>
            <a:off x="609800" y="1537775"/>
            <a:ext cx="75516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Proxima Nova"/>
                <a:ea typeface="Proxima Nova"/>
                <a:cs typeface="Proxima Nova"/>
                <a:sym typeface="Proxima Nova"/>
              </a:rPr>
              <a:t>How can DD make the mental math easier?</a:t>
            </a:r>
            <a:endParaRPr sz="4800">
              <a:solidFill>
                <a:srgbClr val="FFFFFF"/>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6"/>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7" name="Google Shape;327;p36"/>
          <p:cNvSpPr txBox="1"/>
          <p:nvPr/>
        </p:nvSpPr>
        <p:spPr>
          <a:xfrm>
            <a:off x="658650" y="48447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Proxima Nova"/>
                <a:ea typeface="Proxima Nova"/>
                <a:cs typeface="Proxima Nova"/>
                <a:sym typeface="Proxima Nova"/>
              </a:rPr>
              <a:t>Cx are interested in a subscription model</a:t>
            </a:r>
            <a:endParaRPr b="1" sz="2500">
              <a:solidFill>
                <a:schemeClr val="dk2"/>
              </a:solidFill>
              <a:latin typeface="Proxima Nova"/>
              <a:ea typeface="Proxima Nova"/>
              <a:cs typeface="Proxima Nova"/>
              <a:sym typeface="Proxima Nova"/>
            </a:endParaRPr>
          </a:p>
        </p:txBody>
      </p:sp>
      <p:sp>
        <p:nvSpPr>
          <p:cNvPr id="328" name="Google Shape;328;p36"/>
          <p:cNvSpPr txBox="1"/>
          <p:nvPr/>
        </p:nvSpPr>
        <p:spPr>
          <a:xfrm>
            <a:off x="4650300" y="1558950"/>
            <a:ext cx="4101000" cy="2685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25% of Cx interviewed mentioned that they would prefer to have a subscription service</a:t>
            </a:r>
            <a:endParaRPr sz="1300">
              <a:solidFill>
                <a:schemeClr val="dk2"/>
              </a:solidFill>
              <a:latin typeface="Proxima Nova"/>
              <a:ea typeface="Proxima Nova"/>
              <a:cs typeface="Proxima Nova"/>
              <a:sym typeface="Proxima Nova"/>
            </a:endParaRPr>
          </a:p>
          <a:p>
            <a:pPr indent="0" lvl="0" marL="914400" rtl="0" algn="l">
              <a:lnSpc>
                <a:spcPct val="115000"/>
              </a:lnSpc>
              <a:spcBef>
                <a:spcPts val="0"/>
              </a:spcBef>
              <a:spcAft>
                <a:spcPts val="0"/>
              </a:spcAft>
              <a:buNone/>
            </a:pPr>
            <a:r>
              <a:t/>
            </a:r>
            <a:endParaRPr sz="1300">
              <a:solidFill>
                <a:schemeClr val="dk2"/>
              </a:solidFill>
              <a:latin typeface="Proxima Nova"/>
              <a:ea typeface="Proxima Nova"/>
              <a:cs typeface="Proxima Nova"/>
              <a:sym typeface="Proxima Nova"/>
            </a:endParaRPr>
          </a:p>
          <a:p>
            <a:pPr indent="-311150" lvl="0" marL="457200" rtl="0" algn="l">
              <a:lnSpc>
                <a:spcPct val="115000"/>
              </a:lnSpc>
              <a:spcBef>
                <a:spcPts val="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Most Cx feel that </a:t>
            </a:r>
            <a:r>
              <a:rPr lang="en" sz="1300">
                <a:solidFill>
                  <a:schemeClr val="dk2"/>
                </a:solidFill>
                <a:latin typeface="Proxima Nova"/>
                <a:ea typeface="Proxima Nova"/>
                <a:cs typeface="Proxima Nova"/>
                <a:sym typeface="Proxima Nova"/>
              </a:rPr>
              <a:t>DashPass helps, </a:t>
            </a:r>
            <a:r>
              <a:rPr lang="en" sz="1300">
                <a:solidFill>
                  <a:schemeClr val="dk2"/>
                </a:solidFill>
                <a:latin typeface="Proxima Nova"/>
                <a:ea typeface="Proxima Nova"/>
                <a:cs typeface="Proxima Nova"/>
                <a:sym typeface="Proxima Nova"/>
              </a:rPr>
              <a:t>but </a:t>
            </a:r>
            <a:r>
              <a:rPr lang="en" sz="1300">
                <a:solidFill>
                  <a:schemeClr val="dk2"/>
                </a:solidFill>
                <a:latin typeface="Proxima Nova"/>
                <a:ea typeface="Proxima Nova"/>
                <a:cs typeface="Proxima Nova"/>
                <a:sym typeface="Proxima Nova"/>
              </a:rPr>
              <a:t>would like the savings to be more consistent</a:t>
            </a:r>
            <a:endParaRPr sz="13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300">
              <a:solidFill>
                <a:schemeClr val="dk2"/>
              </a:solidFill>
              <a:latin typeface="Proxima Nova"/>
              <a:ea typeface="Proxima Nova"/>
              <a:cs typeface="Proxima Nova"/>
              <a:sym typeface="Proxima Nova"/>
            </a:endParaRPr>
          </a:p>
          <a:p>
            <a:pPr indent="-311150" lvl="0" marL="914400" rtl="0" algn="l">
              <a:lnSpc>
                <a:spcPct val="115000"/>
              </a:lnSpc>
              <a:spcBef>
                <a:spcPts val="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One grocery Cx did the math of his Walmart subscription vs DoorDash fees and said that DoorDash is less expensive, however, he prefers the consistent cost</a:t>
            </a:r>
            <a:endParaRPr sz="13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300">
              <a:solidFill>
                <a:schemeClr val="dk2"/>
              </a:solidFill>
              <a:latin typeface="Proxima Nova"/>
              <a:ea typeface="Proxima Nova"/>
              <a:cs typeface="Proxima Nova"/>
              <a:sym typeface="Proxima Nova"/>
            </a:endParaRPr>
          </a:p>
        </p:txBody>
      </p:sp>
      <p:pic>
        <p:nvPicPr>
          <p:cNvPr id="329" name="Google Shape;329;p36"/>
          <p:cNvPicPr preferRelativeResize="0"/>
          <p:nvPr/>
        </p:nvPicPr>
        <p:blipFill rotWithShape="1">
          <a:blip r:embed="rId4">
            <a:alphaModFix/>
          </a:blip>
          <a:srcRect b="0" l="6529" r="6529" t="0"/>
          <a:stretch/>
        </p:blipFill>
        <p:spPr>
          <a:xfrm>
            <a:off x="749225" y="1518475"/>
            <a:ext cx="3573998" cy="26057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7"/>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5" name="Google Shape;335;p37"/>
          <p:cNvSpPr txBox="1"/>
          <p:nvPr/>
        </p:nvSpPr>
        <p:spPr>
          <a:xfrm>
            <a:off x="547900" y="1055900"/>
            <a:ext cx="8218500" cy="15618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A small subset of grocery Cx mentioned interest in a</a:t>
            </a:r>
            <a:r>
              <a:rPr lang="en" sz="1300">
                <a:solidFill>
                  <a:schemeClr val="dk2"/>
                </a:solidFill>
                <a:latin typeface="Proxima Nova"/>
                <a:ea typeface="Proxima Nova"/>
                <a:cs typeface="Proxima Nova"/>
                <a:sym typeface="Proxima Nova"/>
              </a:rPr>
              <a:t> tool that would allow you to see how you’re doing on your budget while you shop </a:t>
            </a:r>
            <a:endParaRPr sz="1300">
              <a:solidFill>
                <a:schemeClr val="dk2"/>
              </a:solidFill>
              <a:latin typeface="Proxima Nova"/>
              <a:ea typeface="Proxima Nova"/>
              <a:cs typeface="Proxima Nova"/>
              <a:sym typeface="Proxima Nova"/>
            </a:endParaRPr>
          </a:p>
          <a:p>
            <a:pPr indent="-311150" lvl="0" marL="457200" rtl="0" algn="l">
              <a:lnSpc>
                <a:spcPct val="115000"/>
              </a:lnSpc>
              <a:spcBef>
                <a:spcPts val="100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Cx are also interested in having the tool provide suggestions for ways to stay within budget (e.g. one less bag of chips or swapping brands) </a:t>
            </a:r>
            <a:endParaRPr sz="1300">
              <a:solidFill>
                <a:schemeClr val="dk2"/>
              </a:solidFill>
              <a:latin typeface="Proxima Nova"/>
              <a:ea typeface="Proxima Nova"/>
              <a:cs typeface="Proxima Nova"/>
              <a:sym typeface="Proxima Nova"/>
            </a:endParaRPr>
          </a:p>
          <a:p>
            <a:pPr indent="-311150" lvl="0" marL="457200" rtl="0" algn="l">
              <a:lnSpc>
                <a:spcPct val="115000"/>
              </a:lnSpc>
              <a:spcBef>
                <a:spcPts val="1000"/>
              </a:spcBef>
              <a:spcAft>
                <a:spcPts val="1000"/>
              </a:spcAft>
              <a:buClr>
                <a:schemeClr val="dk2"/>
              </a:buClr>
              <a:buSzPts val="1300"/>
              <a:buFont typeface="Proxima Nova"/>
              <a:buChar char="●"/>
            </a:pPr>
            <a:r>
              <a:rPr lang="en" sz="1300">
                <a:solidFill>
                  <a:schemeClr val="dk2"/>
                </a:solidFill>
                <a:latin typeface="Proxima Nova"/>
                <a:ea typeface="Proxima Nova"/>
                <a:cs typeface="Proxima Nova"/>
                <a:sym typeface="Proxima Nova"/>
              </a:rPr>
              <a:t>While</a:t>
            </a:r>
            <a:r>
              <a:rPr lang="en" sz="1300">
                <a:solidFill>
                  <a:schemeClr val="dk2"/>
                </a:solidFill>
                <a:latin typeface="Proxima Nova"/>
                <a:ea typeface="Proxima Nova"/>
                <a:cs typeface="Proxima Nova"/>
                <a:sym typeface="Proxima Nova"/>
              </a:rPr>
              <a:t> most Cx do not have a strict budget, they shop with a range in mind</a:t>
            </a:r>
            <a:endParaRPr sz="1300">
              <a:solidFill>
                <a:schemeClr val="dk2"/>
              </a:solidFill>
              <a:latin typeface="Proxima Nova"/>
              <a:ea typeface="Proxima Nova"/>
              <a:cs typeface="Proxima Nova"/>
              <a:sym typeface="Proxima Nova"/>
            </a:endParaRPr>
          </a:p>
        </p:txBody>
      </p:sp>
      <p:sp>
        <p:nvSpPr>
          <p:cNvPr id="336" name="Google Shape;336;p37"/>
          <p:cNvSpPr txBox="1"/>
          <p:nvPr/>
        </p:nvSpPr>
        <p:spPr>
          <a:xfrm>
            <a:off x="658650" y="48447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Proxima Nova"/>
                <a:ea typeface="Proxima Nova"/>
                <a:cs typeface="Proxima Nova"/>
                <a:sym typeface="Proxima Nova"/>
              </a:rPr>
              <a:t>Consider offering a </a:t>
            </a:r>
            <a:r>
              <a:rPr b="1" lang="en" sz="2500">
                <a:solidFill>
                  <a:schemeClr val="dk2"/>
                </a:solidFill>
                <a:latin typeface="Proxima Nova"/>
                <a:ea typeface="Proxima Nova"/>
                <a:cs typeface="Proxima Nova"/>
                <a:sym typeface="Proxima Nova"/>
              </a:rPr>
              <a:t>budgeting</a:t>
            </a:r>
            <a:r>
              <a:rPr b="1" lang="en" sz="2500">
                <a:solidFill>
                  <a:schemeClr val="dk2"/>
                </a:solidFill>
                <a:latin typeface="Proxima Nova"/>
                <a:ea typeface="Proxima Nova"/>
                <a:cs typeface="Proxima Nova"/>
                <a:sym typeface="Proxima Nova"/>
              </a:rPr>
              <a:t> tool for grocery</a:t>
            </a:r>
            <a:endParaRPr b="1" sz="2500">
              <a:solidFill>
                <a:schemeClr val="dk2"/>
              </a:solidFill>
              <a:latin typeface="Proxima Nova"/>
              <a:ea typeface="Proxima Nova"/>
              <a:cs typeface="Proxima Nova"/>
              <a:sym typeface="Proxima Nova"/>
            </a:endParaRPr>
          </a:p>
        </p:txBody>
      </p:sp>
      <p:pic>
        <p:nvPicPr>
          <p:cNvPr id="337" name="Google Shape;337;p37"/>
          <p:cNvPicPr preferRelativeResize="0"/>
          <p:nvPr/>
        </p:nvPicPr>
        <p:blipFill>
          <a:blip r:embed="rId3">
            <a:alphaModFix/>
          </a:blip>
          <a:stretch>
            <a:fillRect/>
          </a:stretch>
        </p:blipFill>
        <p:spPr>
          <a:xfrm>
            <a:off x="2145975" y="2729325"/>
            <a:ext cx="4502524" cy="2001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8"/>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3" name="Google Shape;343;p38"/>
          <p:cNvSpPr txBox="1"/>
          <p:nvPr/>
        </p:nvSpPr>
        <p:spPr>
          <a:xfrm>
            <a:off x="658650" y="48447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Proxima Nova"/>
                <a:ea typeface="Proxima Nova"/>
                <a:cs typeface="Proxima Nova"/>
                <a:sym typeface="Proxima Nova"/>
              </a:rPr>
              <a:t>Provide rewards program, and link to other rewards</a:t>
            </a:r>
            <a:endParaRPr b="1" sz="2500">
              <a:solidFill>
                <a:schemeClr val="dk2"/>
              </a:solidFill>
              <a:latin typeface="Proxima Nova"/>
              <a:ea typeface="Proxima Nova"/>
              <a:cs typeface="Proxima Nova"/>
              <a:sym typeface="Proxima Nova"/>
            </a:endParaRPr>
          </a:p>
        </p:txBody>
      </p:sp>
      <p:sp>
        <p:nvSpPr>
          <p:cNvPr id="344" name="Google Shape;344;p38"/>
          <p:cNvSpPr txBox="1"/>
          <p:nvPr/>
        </p:nvSpPr>
        <p:spPr>
          <a:xfrm>
            <a:off x="3327025" y="1792325"/>
            <a:ext cx="5272200" cy="22785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Highlights savings and credits as much as possible</a:t>
            </a:r>
            <a:endParaRPr sz="1300">
              <a:solidFill>
                <a:schemeClr val="dk2"/>
              </a:solidFill>
              <a:latin typeface="Proxima Nova"/>
              <a:ea typeface="Proxima Nova"/>
              <a:cs typeface="Proxima Nova"/>
              <a:sym typeface="Proxima Nova"/>
            </a:endParaRPr>
          </a:p>
          <a:p>
            <a:pPr indent="-311150" lvl="0" marL="457200" rtl="0" algn="l">
              <a:lnSpc>
                <a:spcPct val="115000"/>
              </a:lnSpc>
              <a:spcBef>
                <a:spcPts val="100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Provide loyalty program and reward Cx for multiple shops</a:t>
            </a:r>
            <a:endParaRPr sz="1300">
              <a:solidFill>
                <a:schemeClr val="dk2"/>
              </a:solidFill>
              <a:latin typeface="Proxima Nova"/>
              <a:ea typeface="Proxima Nova"/>
              <a:cs typeface="Proxima Nova"/>
              <a:sym typeface="Proxima Nova"/>
            </a:endParaRPr>
          </a:p>
          <a:p>
            <a:pPr indent="-311150" lvl="0" marL="457200" rtl="0" algn="l">
              <a:lnSpc>
                <a:spcPct val="115000"/>
              </a:lnSpc>
              <a:spcBef>
                <a:spcPts val="100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Allow DashPass use if not currently using Chase card</a:t>
            </a:r>
            <a:endParaRPr sz="1300">
              <a:solidFill>
                <a:schemeClr val="dk2"/>
              </a:solidFill>
              <a:latin typeface="Proxima Nova"/>
              <a:ea typeface="Proxima Nova"/>
              <a:cs typeface="Proxima Nova"/>
              <a:sym typeface="Proxima Nova"/>
            </a:endParaRPr>
          </a:p>
          <a:p>
            <a:pPr indent="-311150" lvl="0" marL="457200" rtl="0" algn="l">
              <a:lnSpc>
                <a:spcPct val="115000"/>
              </a:lnSpc>
              <a:spcBef>
                <a:spcPts val="100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Connect to other loyalty programs</a:t>
            </a:r>
            <a:endParaRPr sz="1300">
              <a:solidFill>
                <a:schemeClr val="dk2"/>
              </a:solidFill>
              <a:latin typeface="Proxima Nova"/>
              <a:ea typeface="Proxima Nova"/>
              <a:cs typeface="Proxima Nova"/>
              <a:sym typeface="Proxima Nova"/>
            </a:endParaRPr>
          </a:p>
          <a:p>
            <a:pPr indent="-311150" lvl="1" marL="1371600" rtl="0" algn="l">
              <a:lnSpc>
                <a:spcPct val="115000"/>
              </a:lnSpc>
              <a:spcBef>
                <a:spcPts val="1000"/>
              </a:spcBef>
              <a:spcAft>
                <a:spcPts val="1000"/>
              </a:spcAft>
              <a:buClr>
                <a:schemeClr val="dk2"/>
              </a:buClr>
              <a:buSzPts val="1300"/>
              <a:buFont typeface="Proxima Nova"/>
              <a:buChar char="○"/>
            </a:pPr>
            <a:r>
              <a:rPr lang="en" sz="1300">
                <a:solidFill>
                  <a:schemeClr val="dk2"/>
                </a:solidFill>
                <a:latin typeface="Proxima Nova"/>
                <a:ea typeface="Proxima Nova"/>
                <a:cs typeface="Proxima Nova"/>
                <a:sym typeface="Proxima Nova"/>
              </a:rPr>
              <a:t>E.g. one Cx called out that they prefer UberEats because it allows them to get Marriott points, credit card points and points for Uber</a:t>
            </a:r>
            <a:endParaRPr sz="1300">
              <a:solidFill>
                <a:schemeClr val="dk2"/>
              </a:solidFill>
              <a:latin typeface="Proxima Nova"/>
              <a:ea typeface="Proxima Nova"/>
              <a:cs typeface="Proxima Nova"/>
              <a:sym typeface="Proxima Nova"/>
            </a:endParaRPr>
          </a:p>
        </p:txBody>
      </p:sp>
      <p:pic>
        <p:nvPicPr>
          <p:cNvPr id="345" name="Google Shape;345;p38"/>
          <p:cNvPicPr preferRelativeResize="0"/>
          <p:nvPr/>
        </p:nvPicPr>
        <p:blipFill>
          <a:blip r:embed="rId3">
            <a:alphaModFix/>
          </a:blip>
          <a:stretch>
            <a:fillRect/>
          </a:stretch>
        </p:blipFill>
        <p:spPr>
          <a:xfrm>
            <a:off x="499925" y="1858124"/>
            <a:ext cx="2653821" cy="2278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9"/>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1" name="Google Shape;351;p39"/>
          <p:cNvSpPr txBox="1"/>
          <p:nvPr/>
        </p:nvSpPr>
        <p:spPr>
          <a:xfrm>
            <a:off x="609800" y="1851025"/>
            <a:ext cx="7336500" cy="9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rgbClr val="666666"/>
                </a:solidFill>
                <a:latin typeface="Proxima Nova"/>
                <a:ea typeface="Proxima Nova"/>
                <a:cs typeface="Proxima Nova"/>
                <a:sym typeface="Proxima Nova"/>
              </a:rPr>
              <a:t>Thank you!</a:t>
            </a:r>
            <a:endParaRPr b="1" sz="5000">
              <a:solidFill>
                <a:srgbClr val="666666"/>
              </a:solidFill>
              <a:latin typeface="Proxima Nova"/>
              <a:ea typeface="Proxima Nova"/>
              <a:cs typeface="Proxima Nova"/>
              <a:sym typeface="Proxima Nova"/>
            </a:endParaRPr>
          </a:p>
        </p:txBody>
      </p:sp>
      <p:pic>
        <p:nvPicPr>
          <p:cNvPr id="352" name="Google Shape;352;p39"/>
          <p:cNvPicPr preferRelativeResize="0"/>
          <p:nvPr/>
        </p:nvPicPr>
        <p:blipFill>
          <a:blip r:embed="rId3">
            <a:alphaModFix/>
          </a:blip>
          <a:stretch>
            <a:fillRect/>
          </a:stretch>
        </p:blipFill>
        <p:spPr>
          <a:xfrm>
            <a:off x="4931350" y="2040775"/>
            <a:ext cx="3709289" cy="2086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8" name="Google Shape;358;p40"/>
          <p:cNvSpPr txBox="1"/>
          <p:nvPr/>
        </p:nvSpPr>
        <p:spPr>
          <a:xfrm>
            <a:off x="609800" y="1537775"/>
            <a:ext cx="75516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rgbClr val="FFFFFF"/>
                </a:solidFill>
                <a:latin typeface="Proxima Nova"/>
                <a:ea typeface="Proxima Nova"/>
                <a:cs typeface="Proxima Nova"/>
                <a:sym typeface="Proxima Nova"/>
              </a:rPr>
              <a:t>Appendix: </a:t>
            </a:r>
            <a:r>
              <a:rPr lang="en" sz="5000">
                <a:solidFill>
                  <a:srgbClr val="FFFFFF"/>
                </a:solidFill>
                <a:latin typeface="Proxima Nova"/>
                <a:ea typeface="Proxima Nova"/>
                <a:cs typeface="Proxima Nova"/>
                <a:sym typeface="Proxima Nova"/>
              </a:rPr>
              <a:t>Notable</a:t>
            </a:r>
            <a:r>
              <a:rPr lang="en" sz="5000">
                <a:solidFill>
                  <a:srgbClr val="FFFFFF"/>
                </a:solidFill>
                <a:latin typeface="Proxima Nova"/>
                <a:ea typeface="Proxima Nova"/>
                <a:cs typeface="Proxima Nova"/>
                <a:sym typeface="Proxima Nova"/>
              </a:rPr>
              <a:t> quotes</a:t>
            </a:r>
            <a:endParaRPr sz="5000">
              <a:solidFill>
                <a:srgbClr val="FFFFFF"/>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1"/>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64" name="Google Shape;364;p41"/>
          <p:cNvGraphicFramePr/>
          <p:nvPr/>
        </p:nvGraphicFramePr>
        <p:xfrm>
          <a:off x="383800" y="826050"/>
          <a:ext cx="3000000" cy="3000000"/>
        </p:xfrm>
        <a:graphic>
          <a:graphicData uri="http://schemas.openxmlformats.org/drawingml/2006/table">
            <a:tbl>
              <a:tblPr>
                <a:noFill/>
                <a:tableStyleId>{356C1817-6D68-4D08-BDF6-6C99154B407C}</a:tableStyleId>
              </a:tblPr>
              <a:tblGrid>
                <a:gridCol w="4055575"/>
                <a:gridCol w="4055575"/>
              </a:tblGrid>
              <a:tr h="1204125">
                <a:tc>
                  <a:txBody>
                    <a:bodyPr/>
                    <a:lstStyle/>
                    <a:p>
                      <a:pPr indent="0" lvl="0" marL="0" rtl="0" algn="l">
                        <a:spcBef>
                          <a:spcPts val="0"/>
                        </a:spcBef>
                        <a:spcAft>
                          <a:spcPts val="0"/>
                        </a:spcAft>
                        <a:buNone/>
                      </a:pPr>
                      <a:r>
                        <a:rPr b="1" lang="en" sz="1100">
                          <a:latin typeface="Proxima Nova"/>
                          <a:ea typeface="Proxima Nova"/>
                          <a:cs typeface="Proxima Nova"/>
                          <a:sym typeface="Proxima Nova"/>
                        </a:rPr>
                        <a:t>Shopping online vs. in-store</a:t>
                      </a:r>
                      <a:endParaRPr b="1" sz="1100">
                        <a:latin typeface="Proxima Nova"/>
                        <a:ea typeface="Proxima Nova"/>
                        <a:cs typeface="Proxima Nova"/>
                        <a:sym typeface="Proxima Nova"/>
                      </a:endParaRPr>
                    </a:p>
                  </a:txBody>
                  <a:tcPr marT="63500" marB="63500" marR="63500" marL="63500" anchor="ctr"/>
                </a:tc>
                <a:tc>
                  <a:txBody>
                    <a:bodyPr/>
                    <a:lstStyle/>
                    <a:p>
                      <a:pPr indent="0" lvl="0" marL="0" rtl="0" algn="l">
                        <a:spcBef>
                          <a:spcPts val="0"/>
                        </a:spcBef>
                        <a:spcAft>
                          <a:spcPts val="0"/>
                        </a:spcAft>
                        <a:buNone/>
                      </a:pPr>
                      <a:r>
                        <a:rPr lang="en" sz="800">
                          <a:latin typeface="Proxima Nova"/>
                          <a:ea typeface="Proxima Nova"/>
                          <a:cs typeface="Proxima Nova"/>
                          <a:sym typeface="Proxima Nova"/>
                        </a:rPr>
                        <a:t>If I’m buying fresher foods like produce or meat for example, I would prefer to go in-store so I can make that decision after comparing prices. </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0" lvl="0" marL="0" rtl="0" algn="l">
                        <a:spcBef>
                          <a:spcPts val="0"/>
                        </a:spcBef>
                        <a:spcAft>
                          <a:spcPts val="0"/>
                        </a:spcAft>
                        <a:buNone/>
                      </a:pPr>
                      <a:r>
                        <a:rPr lang="en" sz="800">
                          <a:latin typeface="Proxima Nova"/>
                          <a:ea typeface="Proxima Nova"/>
                          <a:cs typeface="Proxima Nova"/>
                          <a:sym typeface="Proxima Nova"/>
                        </a:rPr>
                        <a:t>I look at a couple different places to see who is having the best deals on the things </a:t>
                      </a:r>
                      <a:r>
                        <a:rPr lang="en" sz="800">
                          <a:latin typeface="Proxima Nova"/>
                          <a:ea typeface="Proxima Nova"/>
                          <a:cs typeface="Proxima Nova"/>
                          <a:sym typeface="Proxima Nova"/>
                        </a:rPr>
                        <a:t>I'm</a:t>
                      </a:r>
                      <a:r>
                        <a:rPr lang="en" sz="800">
                          <a:latin typeface="Proxima Nova"/>
                          <a:ea typeface="Proxima Nova"/>
                          <a:cs typeface="Proxima Nova"/>
                          <a:sym typeface="Proxima Nova"/>
                        </a:rPr>
                        <a:t> shopping for. I usually choose whoever is having the best sales and also who delivers the fastest</a:t>
                      </a:r>
                      <a:endParaRPr sz="800">
                        <a:latin typeface="Proxima Nova"/>
                        <a:ea typeface="Proxima Nova"/>
                        <a:cs typeface="Proxima Nova"/>
                        <a:sym typeface="Proxima Nova"/>
                      </a:endParaRPr>
                    </a:p>
                  </a:txBody>
                  <a:tcPr marT="63500" marB="63500" marR="63500" marL="63500" anchor="ctr"/>
                </a:tc>
              </a:tr>
              <a:tr h="1546900">
                <a:tc>
                  <a:txBody>
                    <a:bodyPr/>
                    <a:lstStyle/>
                    <a:p>
                      <a:pPr indent="0" lvl="0" marL="0" rtl="0" algn="l">
                        <a:spcBef>
                          <a:spcPts val="0"/>
                        </a:spcBef>
                        <a:spcAft>
                          <a:spcPts val="0"/>
                        </a:spcAft>
                        <a:buNone/>
                      </a:pPr>
                      <a:r>
                        <a:rPr b="1" lang="en" sz="1100">
                          <a:latin typeface="Proxima Nova"/>
                          <a:ea typeface="Proxima Nova"/>
                          <a:cs typeface="Proxima Nova"/>
                          <a:sym typeface="Proxima Nova"/>
                        </a:rPr>
                        <a:t>Loyalty/credits </a:t>
                      </a:r>
                      <a:endParaRPr b="1" sz="1100">
                        <a:latin typeface="Proxima Nova"/>
                        <a:ea typeface="Proxima Nova"/>
                        <a:cs typeface="Proxima Nova"/>
                        <a:sym typeface="Proxima Nova"/>
                      </a:endParaRPr>
                    </a:p>
                  </a:txBody>
                  <a:tcPr marT="63500" marB="63500" marR="63500" marL="63500" anchor="ctr"/>
                </a:tc>
                <a:tc>
                  <a:txBody>
                    <a:bodyPr/>
                    <a:lstStyle/>
                    <a:p>
                      <a:pPr indent="0" lvl="0" marL="0" rtl="0" algn="l">
                        <a:spcBef>
                          <a:spcPts val="0"/>
                        </a:spcBef>
                        <a:spcAft>
                          <a:spcPts val="0"/>
                        </a:spcAft>
                        <a:buNone/>
                      </a:pPr>
                      <a:r>
                        <a:rPr lang="en" sz="800">
                          <a:latin typeface="Proxima Nova"/>
                          <a:ea typeface="Proxima Nova"/>
                          <a:cs typeface="Proxima Nova"/>
                          <a:sym typeface="Proxima Nova"/>
                        </a:rPr>
                        <a:t> I have a credit that is applying to this, but I prefer not using it. So I wish there was a way to. Apply the credit at a later time. So that's kind of making me hesitate on making this order right now. I might make a food order first and then make a delivery later once I have gotten rid of that credit. </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0" lvl="0" marL="0" rtl="0" algn="l">
                        <a:spcBef>
                          <a:spcPts val="0"/>
                        </a:spcBef>
                        <a:spcAft>
                          <a:spcPts val="0"/>
                        </a:spcAft>
                        <a:buNone/>
                      </a:pPr>
                      <a:r>
                        <a:rPr lang="en" sz="800">
                          <a:latin typeface="Proxima Nova"/>
                          <a:ea typeface="Proxima Nova"/>
                          <a:cs typeface="Proxima Nova"/>
                          <a:sym typeface="Proxima Nova"/>
                        </a:rPr>
                        <a:t>Even though I have Dashpass, I still needed to have a minimum order of $25. So although I didn't need everything right now, I added more to get to that free delivery minimum</a:t>
                      </a:r>
                      <a:endParaRPr sz="800">
                        <a:latin typeface="Proxima Nova"/>
                        <a:ea typeface="Proxima Nova"/>
                        <a:cs typeface="Proxima Nova"/>
                        <a:sym typeface="Proxima Nova"/>
                      </a:endParaRPr>
                    </a:p>
                  </a:txBody>
                  <a:tcPr marT="63500" marB="63500" marR="63500" marL="63500" anchor="ctr"/>
                </a:tc>
              </a:tr>
              <a:tr h="1204125">
                <a:tc>
                  <a:txBody>
                    <a:bodyPr/>
                    <a:lstStyle/>
                    <a:p>
                      <a:pPr indent="0" lvl="0" marL="0" rtl="0" algn="l">
                        <a:spcBef>
                          <a:spcPts val="0"/>
                        </a:spcBef>
                        <a:spcAft>
                          <a:spcPts val="0"/>
                        </a:spcAft>
                        <a:buNone/>
                      </a:pPr>
                      <a:r>
                        <a:rPr b="1" lang="en" sz="1100">
                          <a:latin typeface="Proxima Nova"/>
                          <a:ea typeface="Proxima Nova"/>
                          <a:cs typeface="Proxima Nova"/>
                          <a:sym typeface="Proxima Nova"/>
                        </a:rPr>
                        <a:t>Promotions</a:t>
                      </a:r>
                      <a:endParaRPr b="1" sz="1100">
                        <a:latin typeface="Proxima Nova"/>
                        <a:ea typeface="Proxima Nova"/>
                        <a:cs typeface="Proxima Nova"/>
                        <a:sym typeface="Proxima Nova"/>
                      </a:endParaRPr>
                    </a:p>
                  </a:txBody>
                  <a:tcPr marT="63500" marB="63500" marR="63500" marL="63500" anchor="ctr"/>
                </a:tc>
                <a:tc>
                  <a:txBody>
                    <a:bodyPr/>
                    <a:lstStyle/>
                    <a:p>
                      <a:pPr indent="0" lvl="0" marL="0" rtl="0" algn="l">
                        <a:spcBef>
                          <a:spcPts val="0"/>
                        </a:spcBef>
                        <a:spcAft>
                          <a:spcPts val="0"/>
                        </a:spcAft>
                        <a:buNone/>
                      </a:pPr>
                      <a:r>
                        <a:rPr lang="en" sz="800">
                          <a:latin typeface="Proxima Nova"/>
                          <a:ea typeface="Proxima Nova"/>
                          <a:cs typeface="Proxima Nova"/>
                          <a:sym typeface="Proxima Nova"/>
                        </a:rPr>
                        <a:t>I first started shopping for groceries on DoorDash because it was a convenient way. And sometimes they do have promotions or it's like 50%. I haven't shopped for big groceries, just like convenient little. Supermarket like 7-Eleven, like just little easy things to get picked.</a:t>
                      </a:r>
                      <a:endParaRPr sz="800">
                        <a:latin typeface="Proxima Nova"/>
                        <a:ea typeface="Proxima Nova"/>
                        <a:cs typeface="Proxima Nova"/>
                        <a:sym typeface="Proxima Nova"/>
                      </a:endParaRPr>
                    </a:p>
                  </a:txBody>
                  <a:tcPr marT="63500" marB="63500" marR="63500" marL="63500" anchor="ct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2"/>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70" name="Google Shape;370;p42"/>
          <p:cNvGraphicFramePr/>
          <p:nvPr/>
        </p:nvGraphicFramePr>
        <p:xfrm>
          <a:off x="429250" y="1063800"/>
          <a:ext cx="3000000" cy="3000000"/>
        </p:xfrm>
        <a:graphic>
          <a:graphicData uri="http://schemas.openxmlformats.org/drawingml/2006/table">
            <a:tbl>
              <a:tblPr>
                <a:noFill/>
                <a:tableStyleId>{356C1817-6D68-4D08-BDF6-6C99154B407C}</a:tableStyleId>
              </a:tblPr>
              <a:tblGrid>
                <a:gridCol w="4055575"/>
                <a:gridCol w="4055575"/>
              </a:tblGrid>
              <a:tr h="12700">
                <a:tc>
                  <a:txBody>
                    <a:bodyPr/>
                    <a:lstStyle/>
                    <a:p>
                      <a:pPr indent="0" lvl="0" marL="0" rtl="0" algn="l">
                        <a:spcBef>
                          <a:spcPts val="0"/>
                        </a:spcBef>
                        <a:spcAft>
                          <a:spcPts val="0"/>
                        </a:spcAft>
                        <a:buNone/>
                      </a:pPr>
                      <a:r>
                        <a:rPr b="1" lang="en" sz="1100">
                          <a:latin typeface="Proxima Nova"/>
                          <a:ea typeface="Proxima Nova"/>
                          <a:cs typeface="Proxima Nova"/>
                          <a:sym typeface="Proxima Nova"/>
                        </a:rPr>
                        <a:t>Tipping</a:t>
                      </a:r>
                      <a:endParaRPr b="1" sz="1100">
                        <a:latin typeface="Proxima Nova"/>
                        <a:ea typeface="Proxima Nova"/>
                        <a:cs typeface="Proxima Nova"/>
                        <a:sym typeface="Proxima Nova"/>
                      </a:endParaRPr>
                    </a:p>
                  </a:txBody>
                  <a:tcPr marT="63500" marB="63500" marR="63500" marL="63500" anchor="ctr"/>
                </a:tc>
                <a:tc>
                  <a:txBody>
                    <a:bodyPr/>
                    <a:lstStyle/>
                    <a:p>
                      <a:pPr indent="0" lvl="0" marL="0" rtl="0" algn="l">
                        <a:spcBef>
                          <a:spcPts val="0"/>
                        </a:spcBef>
                        <a:spcAft>
                          <a:spcPts val="0"/>
                        </a:spcAft>
                        <a:buNone/>
                      </a:pPr>
                      <a:r>
                        <a:rPr lang="en" sz="800">
                          <a:latin typeface="Proxima Nova"/>
                          <a:ea typeface="Proxima Nova"/>
                          <a:cs typeface="Proxima Nova"/>
                          <a:sym typeface="Proxima Nova"/>
                        </a:rPr>
                        <a:t>$50. I'll edit the tip. It's raining again. I'm kind of happy. I am happy with what I could see on the checkout.</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0" lvl="0" marL="0" rtl="0" algn="l">
                        <a:spcBef>
                          <a:spcPts val="0"/>
                        </a:spcBef>
                        <a:spcAft>
                          <a:spcPts val="0"/>
                        </a:spcAft>
                        <a:buNone/>
                      </a:pPr>
                      <a:r>
                        <a:rPr lang="en" sz="800">
                          <a:latin typeface="Proxima Nova"/>
                          <a:ea typeface="Proxima Nova"/>
                          <a:cs typeface="Proxima Nova"/>
                          <a:sym typeface="Proxima Nova"/>
                        </a:rPr>
                        <a:t>I love that it automatically chooses the what they think is the most adequate tip for the orders based upon, you know, delivery, distance and things like that. When I choose that I had the best rate of drivers actually picking on my orders and delivering them on time</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0" lvl="0" marL="0" rtl="0" algn="l">
                        <a:spcBef>
                          <a:spcPts val="0"/>
                        </a:spcBef>
                        <a:spcAft>
                          <a:spcPts val="0"/>
                        </a:spcAft>
                        <a:buNone/>
                      </a:pPr>
                      <a:r>
                        <a:rPr lang="en" sz="800">
                          <a:latin typeface="Proxima Nova"/>
                          <a:ea typeface="Proxima Nova"/>
                          <a:cs typeface="Proxima Nova"/>
                          <a:sym typeface="Proxima Nova"/>
                        </a:rPr>
                        <a:t>So, of course, 15% of the tip is going to be, you know, almost $27, as you see. And it would definitely make me stop in my tracks a little bit of going through with this order because of that when I could just pick it up myself. I'm not saying the driver doesn't deserve that much money, it's that do I really want to spend an extra $30 when I could just make the orders to pick up myself and just go pick it up?</a:t>
                      </a:r>
                      <a:endParaRPr sz="800">
                        <a:latin typeface="Proxima Nova"/>
                        <a:ea typeface="Proxima Nova"/>
                        <a:cs typeface="Proxima Nova"/>
                        <a:sym typeface="Proxima Nova"/>
                      </a:endParaRPr>
                    </a:p>
                  </a:txBody>
                  <a:tcPr marT="63500" marB="63500" marR="63500" marL="63500" anchor="ctr"/>
                </a:tc>
              </a:tr>
              <a:tr h="12700">
                <a:tc>
                  <a:txBody>
                    <a:bodyPr/>
                    <a:lstStyle/>
                    <a:p>
                      <a:pPr indent="0" lvl="0" marL="0" rtl="0" algn="l">
                        <a:spcBef>
                          <a:spcPts val="0"/>
                        </a:spcBef>
                        <a:spcAft>
                          <a:spcPts val="0"/>
                        </a:spcAft>
                        <a:buNone/>
                      </a:pPr>
                      <a:r>
                        <a:rPr b="1" lang="en" sz="1100">
                          <a:latin typeface="Proxima Nova"/>
                          <a:ea typeface="Proxima Nova"/>
                          <a:cs typeface="Proxima Nova"/>
                          <a:sym typeface="Proxima Nova"/>
                        </a:rPr>
                        <a:t>In-store inflation experience</a:t>
                      </a:r>
                      <a:endParaRPr b="1" sz="1100">
                        <a:latin typeface="Proxima Nova"/>
                        <a:ea typeface="Proxima Nova"/>
                        <a:cs typeface="Proxima Nova"/>
                        <a:sym typeface="Proxima Nova"/>
                      </a:endParaRPr>
                    </a:p>
                  </a:txBody>
                  <a:tcPr marT="63500" marB="63500" marR="63500" marL="63500" anchor="ctr"/>
                </a:tc>
                <a:tc>
                  <a:txBody>
                    <a:bodyPr/>
                    <a:lstStyle/>
                    <a:p>
                      <a:pPr indent="0" lvl="0" marL="0" rtl="0" algn="l">
                        <a:spcBef>
                          <a:spcPts val="0"/>
                        </a:spcBef>
                        <a:spcAft>
                          <a:spcPts val="0"/>
                        </a:spcAft>
                        <a:buNone/>
                      </a:pPr>
                      <a:r>
                        <a:rPr lang="en" sz="800">
                          <a:latin typeface="Proxima Nova"/>
                          <a:ea typeface="Proxima Nova"/>
                          <a:cs typeface="Proxima Nova"/>
                          <a:sym typeface="Proxima Nova"/>
                        </a:rPr>
                        <a:t>I noticed that a dozen eggs was, I think, around like 3 to $4, which is a little bit surprising to me because I'm used to buying a dozen eggs closer to $2 to 50. So I was a little bit confused as to why that happens.  So I still ended up purchasing it just because I wasn't inclined to make another trip to a different grocery store to potentially, you know, price compare.</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0" lvl="0" marL="0" rtl="0" algn="l">
                        <a:spcBef>
                          <a:spcPts val="0"/>
                        </a:spcBef>
                        <a:spcAft>
                          <a:spcPts val="0"/>
                        </a:spcAft>
                        <a:buNone/>
                      </a:pPr>
                      <a:r>
                        <a:rPr lang="en" sz="800">
                          <a:latin typeface="Proxima Nova"/>
                          <a:ea typeface="Proxima Nova"/>
                          <a:cs typeface="Proxima Nova"/>
                          <a:sym typeface="Proxima Nova"/>
                        </a:rPr>
                        <a:t>And at Sam's Club, the giant boxes like $40, which it would definitely last me for a while, but $40 is a lot to pay for pull ups. So that was the thing that I was buying or wanting to buy, and it was at Sam's Club, like I said, and I did not end up purchasing the item there just because of the expense. I actually ended up going to target and just buying a slightly smaller pack for a cheaper price just because it fit better into my budget at the time.</a:t>
                      </a:r>
                      <a:endParaRPr sz="800">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txBody>
                  <a:tcPr marT="63500" marB="63500" marR="63500" marL="63500" anchor="ct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3"/>
          <p:cNvSpPr txBox="1"/>
          <p:nvPr/>
        </p:nvSpPr>
        <p:spPr>
          <a:xfrm rot="10800000">
            <a:off x="4175025" y="2184050"/>
            <a:ext cx="966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400">
                <a:solidFill>
                  <a:schemeClr val="dk2"/>
                </a:solidFill>
                <a:latin typeface="Proxima Nova"/>
                <a:ea typeface="Proxima Nova"/>
                <a:cs typeface="Proxima Nova"/>
                <a:sym typeface="Proxima Nova"/>
              </a:rPr>
              <a:t>(</a:t>
            </a:r>
            <a:endParaRPr sz="4500">
              <a:solidFill>
                <a:schemeClr val="dk2"/>
              </a:solidFill>
            </a:endParaRPr>
          </a:p>
        </p:txBody>
      </p:sp>
      <p:sp>
        <p:nvSpPr>
          <p:cNvPr id="376" name="Google Shape;376;p43"/>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43"/>
          <p:cNvSpPr txBox="1"/>
          <p:nvPr/>
        </p:nvSpPr>
        <p:spPr>
          <a:xfrm>
            <a:off x="683538" y="2118550"/>
            <a:ext cx="1188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accent5"/>
                </a:solidFill>
                <a:latin typeface="Proxima Nova"/>
                <a:ea typeface="Proxima Nova"/>
                <a:cs typeface="Proxima Nova"/>
                <a:sym typeface="Proxima Nova"/>
              </a:rPr>
              <a:t>Time saved </a:t>
            </a:r>
            <a:endParaRPr>
              <a:solidFill>
                <a:schemeClr val="accent5"/>
              </a:solidFill>
            </a:endParaRPr>
          </a:p>
        </p:txBody>
      </p:sp>
      <p:sp>
        <p:nvSpPr>
          <p:cNvPr id="378" name="Google Shape;378;p43"/>
          <p:cNvSpPr txBox="1"/>
          <p:nvPr/>
        </p:nvSpPr>
        <p:spPr>
          <a:xfrm>
            <a:off x="467388" y="2503450"/>
            <a:ext cx="1621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accent5"/>
                </a:solidFill>
                <a:latin typeface="Proxima Nova"/>
                <a:ea typeface="Proxima Nova"/>
                <a:cs typeface="Proxima Nova"/>
                <a:sym typeface="Proxima Nova"/>
              </a:rPr>
              <a:t>Time of arrival</a:t>
            </a:r>
            <a:endParaRPr>
              <a:solidFill>
                <a:schemeClr val="accent5"/>
              </a:solidFill>
            </a:endParaRPr>
          </a:p>
        </p:txBody>
      </p:sp>
      <p:cxnSp>
        <p:nvCxnSpPr>
          <p:cNvPr id="379" name="Google Shape;379;p43"/>
          <p:cNvCxnSpPr/>
          <p:nvPr/>
        </p:nvCxnSpPr>
        <p:spPr>
          <a:xfrm flipH="1" rot="10800000">
            <a:off x="703188" y="2537750"/>
            <a:ext cx="1149600" cy="2100"/>
          </a:xfrm>
          <a:prstGeom prst="straightConnector1">
            <a:avLst/>
          </a:prstGeom>
          <a:noFill/>
          <a:ln cap="flat" cmpd="sng" w="28575">
            <a:solidFill>
              <a:schemeClr val="dk2"/>
            </a:solidFill>
            <a:prstDash val="solid"/>
            <a:round/>
            <a:headEnd len="med" w="med" type="none"/>
            <a:tailEnd len="med" w="med" type="none"/>
          </a:ln>
        </p:spPr>
      </p:cxnSp>
      <p:sp>
        <p:nvSpPr>
          <p:cNvPr id="380" name="Google Shape;380;p43"/>
          <p:cNvSpPr txBox="1"/>
          <p:nvPr/>
        </p:nvSpPr>
        <p:spPr>
          <a:xfrm>
            <a:off x="1853400" y="2371000"/>
            <a:ext cx="273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Proxima Nova"/>
                <a:ea typeface="Proxima Nova"/>
                <a:cs typeface="Proxima Nova"/>
                <a:sym typeface="Proxima Nova"/>
              </a:rPr>
              <a:t>+</a:t>
            </a:r>
            <a:endParaRPr/>
          </a:p>
        </p:txBody>
      </p:sp>
      <p:sp>
        <p:nvSpPr>
          <p:cNvPr id="381" name="Google Shape;381;p43"/>
          <p:cNvSpPr txBox="1"/>
          <p:nvPr/>
        </p:nvSpPr>
        <p:spPr>
          <a:xfrm>
            <a:off x="594000" y="555800"/>
            <a:ext cx="79560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Proxima Nova"/>
                <a:ea typeface="Proxima Nova"/>
                <a:cs typeface="Proxima Nova"/>
                <a:sym typeface="Proxima Nova"/>
              </a:rPr>
              <a:t>Convenience factors must outweigh the costs to justify a DoorDash NV purchase</a:t>
            </a:r>
            <a:endParaRPr b="1" sz="2200">
              <a:solidFill>
                <a:schemeClr val="dk2"/>
              </a:solidFill>
              <a:latin typeface="Proxima Nova"/>
              <a:ea typeface="Proxima Nova"/>
              <a:cs typeface="Proxima Nova"/>
              <a:sym typeface="Proxima Nova"/>
            </a:endParaRPr>
          </a:p>
        </p:txBody>
      </p:sp>
      <p:sp>
        <p:nvSpPr>
          <p:cNvPr id="382" name="Google Shape;382;p43"/>
          <p:cNvSpPr txBox="1"/>
          <p:nvPr/>
        </p:nvSpPr>
        <p:spPr>
          <a:xfrm>
            <a:off x="2178975" y="2308250"/>
            <a:ext cx="3031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5"/>
                </a:solidFill>
                <a:latin typeface="Proxima Nova"/>
                <a:ea typeface="Proxima Nova"/>
                <a:cs typeface="Proxima Nova"/>
                <a:sym typeface="Proxima Nova"/>
              </a:rPr>
              <a:t>Distance * Mode of Transport * Gas</a:t>
            </a:r>
            <a:endParaRPr>
              <a:solidFill>
                <a:schemeClr val="accent5"/>
              </a:solidFill>
            </a:endParaRPr>
          </a:p>
        </p:txBody>
      </p:sp>
      <p:sp>
        <p:nvSpPr>
          <p:cNvPr id="383" name="Google Shape;383;p43"/>
          <p:cNvSpPr txBox="1"/>
          <p:nvPr/>
        </p:nvSpPr>
        <p:spPr>
          <a:xfrm>
            <a:off x="2050350" y="2031650"/>
            <a:ext cx="966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400">
                <a:solidFill>
                  <a:schemeClr val="dk2"/>
                </a:solidFill>
                <a:latin typeface="Proxima Nova"/>
                <a:ea typeface="Proxima Nova"/>
                <a:cs typeface="Proxima Nova"/>
                <a:sym typeface="Proxima Nova"/>
              </a:rPr>
              <a:t>(</a:t>
            </a:r>
            <a:endParaRPr sz="4500">
              <a:solidFill>
                <a:schemeClr val="dk2"/>
              </a:solidFill>
            </a:endParaRPr>
          </a:p>
        </p:txBody>
      </p:sp>
      <p:cxnSp>
        <p:nvCxnSpPr>
          <p:cNvPr id="384" name="Google Shape;384;p43"/>
          <p:cNvCxnSpPr/>
          <p:nvPr/>
        </p:nvCxnSpPr>
        <p:spPr>
          <a:xfrm flipH="1" rot="10800000">
            <a:off x="517800" y="3165713"/>
            <a:ext cx="8279400" cy="16200"/>
          </a:xfrm>
          <a:prstGeom prst="straightConnector1">
            <a:avLst/>
          </a:prstGeom>
          <a:noFill/>
          <a:ln cap="flat" cmpd="sng" w="38100">
            <a:solidFill>
              <a:srgbClr val="888888"/>
            </a:solidFill>
            <a:prstDash val="solid"/>
            <a:round/>
            <a:headEnd len="med" w="med" type="none"/>
            <a:tailEnd len="med" w="med" type="none"/>
          </a:ln>
        </p:spPr>
      </p:cxnSp>
      <p:sp>
        <p:nvSpPr>
          <p:cNvPr id="385" name="Google Shape;385;p43"/>
          <p:cNvSpPr txBox="1"/>
          <p:nvPr/>
        </p:nvSpPr>
        <p:spPr>
          <a:xfrm>
            <a:off x="5040575" y="2333975"/>
            <a:ext cx="1188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Proxima Nova"/>
                <a:ea typeface="Proxima Nova"/>
                <a:cs typeface="Proxima Nova"/>
                <a:sym typeface="Proxima Nova"/>
              </a:rPr>
              <a:t>+</a:t>
            </a:r>
            <a:endParaRPr/>
          </a:p>
        </p:txBody>
      </p:sp>
      <p:sp>
        <p:nvSpPr>
          <p:cNvPr id="386" name="Google Shape;386;p43"/>
          <p:cNvSpPr txBox="1"/>
          <p:nvPr/>
        </p:nvSpPr>
        <p:spPr>
          <a:xfrm>
            <a:off x="5078375" y="2246300"/>
            <a:ext cx="1188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accent5"/>
                </a:solidFill>
                <a:latin typeface="Proxima Nova"/>
                <a:ea typeface="Proxima Nova"/>
                <a:cs typeface="Proxima Nova"/>
                <a:sym typeface="Proxima Nova"/>
              </a:rPr>
              <a:t>Weight of order</a:t>
            </a:r>
            <a:endParaRPr>
              <a:solidFill>
                <a:schemeClr val="accent5"/>
              </a:solidFill>
            </a:endParaRPr>
          </a:p>
        </p:txBody>
      </p:sp>
      <p:sp>
        <p:nvSpPr>
          <p:cNvPr id="387" name="Google Shape;387;p43"/>
          <p:cNvSpPr txBox="1"/>
          <p:nvPr/>
        </p:nvSpPr>
        <p:spPr>
          <a:xfrm>
            <a:off x="6103250" y="2333975"/>
            <a:ext cx="273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Proxima Nova"/>
                <a:ea typeface="Proxima Nova"/>
                <a:cs typeface="Proxima Nova"/>
                <a:sym typeface="Proxima Nova"/>
              </a:rPr>
              <a:t>+</a:t>
            </a:r>
            <a:endParaRPr/>
          </a:p>
        </p:txBody>
      </p:sp>
      <p:sp>
        <p:nvSpPr>
          <p:cNvPr id="388" name="Google Shape;388;p43"/>
          <p:cNvSpPr txBox="1"/>
          <p:nvPr/>
        </p:nvSpPr>
        <p:spPr>
          <a:xfrm>
            <a:off x="6300050" y="2069750"/>
            <a:ext cx="966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400">
                <a:solidFill>
                  <a:schemeClr val="dk2"/>
                </a:solidFill>
                <a:latin typeface="Proxima Nova"/>
                <a:ea typeface="Proxima Nova"/>
                <a:cs typeface="Proxima Nova"/>
                <a:sym typeface="Proxima Nova"/>
              </a:rPr>
              <a:t>(</a:t>
            </a:r>
            <a:endParaRPr sz="4500">
              <a:solidFill>
                <a:schemeClr val="dk2"/>
              </a:solidFill>
            </a:endParaRPr>
          </a:p>
        </p:txBody>
      </p:sp>
      <p:sp>
        <p:nvSpPr>
          <p:cNvPr id="389" name="Google Shape;389;p43"/>
          <p:cNvSpPr txBox="1"/>
          <p:nvPr/>
        </p:nvSpPr>
        <p:spPr>
          <a:xfrm rot="10800000">
            <a:off x="7858325" y="2184050"/>
            <a:ext cx="966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400">
                <a:solidFill>
                  <a:schemeClr val="dk2"/>
                </a:solidFill>
                <a:latin typeface="Proxima Nova"/>
                <a:ea typeface="Proxima Nova"/>
                <a:cs typeface="Proxima Nova"/>
                <a:sym typeface="Proxima Nova"/>
              </a:rPr>
              <a:t>(</a:t>
            </a:r>
            <a:endParaRPr sz="4500"/>
          </a:p>
        </p:txBody>
      </p:sp>
      <p:sp>
        <p:nvSpPr>
          <p:cNvPr id="390" name="Google Shape;390;p43"/>
          <p:cNvSpPr txBox="1"/>
          <p:nvPr/>
        </p:nvSpPr>
        <p:spPr>
          <a:xfrm>
            <a:off x="6368825" y="2346350"/>
            <a:ext cx="2456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accent5"/>
                </a:solidFill>
                <a:latin typeface="Proxima Nova"/>
                <a:ea typeface="Proxima Nova"/>
                <a:cs typeface="Proxima Nova"/>
                <a:sym typeface="Proxima Nova"/>
              </a:rPr>
              <a:t>Energy level *  Time of Day</a:t>
            </a:r>
            <a:endParaRPr>
              <a:solidFill>
                <a:schemeClr val="accent5"/>
              </a:solidFill>
            </a:endParaRPr>
          </a:p>
        </p:txBody>
      </p:sp>
      <p:sp>
        <p:nvSpPr>
          <p:cNvPr id="391" name="Google Shape;391;p43"/>
          <p:cNvSpPr txBox="1"/>
          <p:nvPr/>
        </p:nvSpPr>
        <p:spPr>
          <a:xfrm>
            <a:off x="1061500" y="3561488"/>
            <a:ext cx="7290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FF3008"/>
                </a:solidFill>
                <a:latin typeface="Proxima Nova"/>
                <a:ea typeface="Proxima Nova"/>
                <a:cs typeface="Proxima Nova"/>
                <a:sym typeface="Proxima Nova"/>
              </a:rPr>
              <a:t>Urgency of Need * Price</a:t>
            </a:r>
            <a:r>
              <a:rPr b="1" lang="en" sz="1300">
                <a:solidFill>
                  <a:srgbClr val="E23208"/>
                </a:solidFill>
                <a:latin typeface="Proxima Nova"/>
                <a:ea typeface="Proxima Nova"/>
                <a:cs typeface="Proxima Nova"/>
                <a:sym typeface="Proxima Nova"/>
              </a:rPr>
              <a:t> Inflation * Fees * Tip</a:t>
            </a:r>
            <a:endParaRPr>
              <a:solidFill>
                <a:srgbClr val="E23208"/>
              </a:solidFill>
            </a:endParaRPr>
          </a:p>
        </p:txBody>
      </p:sp>
      <p:sp>
        <p:nvSpPr>
          <p:cNvPr id="392" name="Google Shape;392;p43"/>
          <p:cNvSpPr txBox="1"/>
          <p:nvPr/>
        </p:nvSpPr>
        <p:spPr>
          <a:xfrm>
            <a:off x="2743475" y="3246800"/>
            <a:ext cx="966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400">
                <a:solidFill>
                  <a:schemeClr val="dk2"/>
                </a:solidFill>
                <a:latin typeface="Proxima Nova"/>
                <a:ea typeface="Proxima Nova"/>
                <a:cs typeface="Proxima Nova"/>
                <a:sym typeface="Proxima Nova"/>
              </a:rPr>
              <a:t>(</a:t>
            </a:r>
            <a:endParaRPr sz="4500"/>
          </a:p>
        </p:txBody>
      </p:sp>
      <p:sp>
        <p:nvSpPr>
          <p:cNvPr id="393" name="Google Shape;393;p43"/>
          <p:cNvSpPr txBox="1"/>
          <p:nvPr/>
        </p:nvSpPr>
        <p:spPr>
          <a:xfrm rot="10800000">
            <a:off x="5731300" y="3362625"/>
            <a:ext cx="966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400">
                <a:solidFill>
                  <a:schemeClr val="dk2"/>
                </a:solidFill>
                <a:latin typeface="Proxima Nova"/>
                <a:ea typeface="Proxima Nova"/>
                <a:cs typeface="Proxima Nova"/>
                <a:sym typeface="Proxima Nova"/>
              </a:rPr>
              <a:t>(</a:t>
            </a:r>
            <a:endParaRPr sz="4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 name="Google Shape;87;p18"/>
          <p:cNvSpPr txBox="1"/>
          <p:nvPr/>
        </p:nvSpPr>
        <p:spPr>
          <a:xfrm>
            <a:off x="609800" y="1537775"/>
            <a:ext cx="75516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rgbClr val="FFFFFF"/>
                </a:solidFill>
                <a:latin typeface="Proxima Nova"/>
                <a:ea typeface="Proxima Nova"/>
                <a:cs typeface="Proxima Nova"/>
                <a:sym typeface="Proxima Nova"/>
              </a:rPr>
              <a:t>Background &amp; Methodology</a:t>
            </a:r>
            <a:endParaRPr sz="5000">
              <a:solidFill>
                <a:srgbClr val="FFFFFF"/>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nvSpPr>
        <p:spPr>
          <a:xfrm>
            <a:off x="1090175" y="2608475"/>
            <a:ext cx="17874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What factors/trade offs to Cx make while shopping?</a:t>
            </a:r>
            <a:endParaRPr sz="1200">
              <a:solidFill>
                <a:schemeClr val="dk2"/>
              </a:solidFill>
              <a:latin typeface="Proxima Nova"/>
              <a:ea typeface="Proxima Nova"/>
              <a:cs typeface="Proxima Nova"/>
              <a:sym typeface="Proxima Nova"/>
            </a:endParaRPr>
          </a:p>
        </p:txBody>
      </p:sp>
      <p:sp>
        <p:nvSpPr>
          <p:cNvPr id="93" name="Google Shape;93;p19"/>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 name="Google Shape;94;p19"/>
          <p:cNvSpPr txBox="1"/>
          <p:nvPr/>
        </p:nvSpPr>
        <p:spPr>
          <a:xfrm>
            <a:off x="658700" y="238200"/>
            <a:ext cx="7287600" cy="52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chemeClr val="dk2"/>
                </a:solidFill>
                <a:latin typeface="Proxima Nova"/>
                <a:ea typeface="Proxima Nova"/>
                <a:cs typeface="Proxima Nova"/>
                <a:sym typeface="Proxima Nova"/>
              </a:rPr>
              <a:t>Research Objectives</a:t>
            </a:r>
            <a:endParaRPr b="1" sz="2500">
              <a:solidFill>
                <a:schemeClr val="dk2"/>
              </a:solidFill>
              <a:latin typeface="Proxima Nova"/>
              <a:ea typeface="Proxima Nova"/>
              <a:cs typeface="Proxima Nova"/>
              <a:sym typeface="Proxima Nova"/>
            </a:endParaRPr>
          </a:p>
        </p:txBody>
      </p:sp>
      <p:sp>
        <p:nvSpPr>
          <p:cNvPr id="95" name="Google Shape;95;p19"/>
          <p:cNvSpPr txBox="1"/>
          <p:nvPr/>
        </p:nvSpPr>
        <p:spPr>
          <a:xfrm>
            <a:off x="708250" y="2538125"/>
            <a:ext cx="54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Proxima Nova"/>
                <a:ea typeface="Proxima Nova"/>
                <a:cs typeface="Proxima Nova"/>
                <a:sym typeface="Proxima Nova"/>
              </a:rPr>
              <a:t>1.</a:t>
            </a:r>
            <a:endParaRPr b="1" sz="2400">
              <a:solidFill>
                <a:schemeClr val="dk2"/>
              </a:solidFill>
              <a:latin typeface="Proxima Nova"/>
              <a:ea typeface="Proxima Nova"/>
              <a:cs typeface="Proxima Nova"/>
              <a:sym typeface="Proxima Nova"/>
            </a:endParaRPr>
          </a:p>
        </p:txBody>
      </p:sp>
      <p:sp>
        <p:nvSpPr>
          <p:cNvPr id="96" name="Google Shape;96;p19"/>
          <p:cNvSpPr txBox="1"/>
          <p:nvPr/>
        </p:nvSpPr>
        <p:spPr>
          <a:xfrm>
            <a:off x="3596400" y="2608475"/>
            <a:ext cx="19431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How do Cx </a:t>
            </a:r>
            <a:r>
              <a:rPr lang="en" sz="1200">
                <a:solidFill>
                  <a:schemeClr val="dk2"/>
                </a:solidFill>
                <a:latin typeface="Proxima Nova"/>
                <a:ea typeface="Proxima Nova"/>
                <a:cs typeface="Proxima Nova"/>
                <a:sym typeface="Proxima Nova"/>
              </a:rPr>
              <a:t>perceive</a:t>
            </a:r>
            <a:r>
              <a:rPr lang="en" sz="1200">
                <a:solidFill>
                  <a:schemeClr val="dk2"/>
                </a:solidFill>
                <a:latin typeface="Proxima Nova"/>
                <a:ea typeface="Proxima Nova"/>
                <a:cs typeface="Proxima Nova"/>
                <a:sym typeface="Proxima Nova"/>
              </a:rPr>
              <a:t> existing fee/tip structures and what do they feel is fair?</a:t>
            </a:r>
            <a:endParaRPr sz="1200">
              <a:solidFill>
                <a:schemeClr val="dk2"/>
              </a:solidFill>
              <a:latin typeface="Proxima Nova"/>
              <a:ea typeface="Proxima Nova"/>
              <a:cs typeface="Proxima Nova"/>
              <a:sym typeface="Proxima Nova"/>
            </a:endParaRPr>
          </a:p>
        </p:txBody>
      </p:sp>
      <p:sp>
        <p:nvSpPr>
          <p:cNvPr id="97" name="Google Shape;97;p19"/>
          <p:cNvSpPr txBox="1"/>
          <p:nvPr/>
        </p:nvSpPr>
        <p:spPr>
          <a:xfrm>
            <a:off x="3101025" y="2538125"/>
            <a:ext cx="585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Proxima Nova"/>
                <a:ea typeface="Proxima Nova"/>
                <a:cs typeface="Proxima Nova"/>
                <a:sym typeface="Proxima Nova"/>
              </a:rPr>
              <a:t>2.</a:t>
            </a:r>
            <a:endParaRPr b="1" sz="2400">
              <a:solidFill>
                <a:schemeClr val="dk2"/>
              </a:solidFill>
              <a:latin typeface="Proxima Nova"/>
              <a:ea typeface="Proxima Nova"/>
              <a:cs typeface="Proxima Nova"/>
              <a:sym typeface="Proxima Nova"/>
            </a:endParaRPr>
          </a:p>
        </p:txBody>
      </p:sp>
      <p:sp>
        <p:nvSpPr>
          <p:cNvPr id="98" name="Google Shape;98;p19"/>
          <p:cNvSpPr txBox="1"/>
          <p:nvPr/>
        </p:nvSpPr>
        <p:spPr>
          <a:xfrm>
            <a:off x="669100" y="1163100"/>
            <a:ext cx="73518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chemeClr val="dk2"/>
                </a:solidFill>
                <a:latin typeface="Proxima Nova"/>
                <a:ea typeface="Proxima Nova"/>
                <a:cs typeface="Proxima Nova"/>
                <a:sym typeface="Proxima Nova"/>
              </a:rPr>
              <a:t>U</a:t>
            </a:r>
            <a:r>
              <a:rPr lang="en" sz="1800">
                <a:solidFill>
                  <a:schemeClr val="dk2"/>
                </a:solidFill>
                <a:latin typeface="Proxima Nova"/>
                <a:ea typeface="Proxima Nova"/>
                <a:cs typeface="Proxima Nova"/>
                <a:sym typeface="Proxima Nova"/>
              </a:rPr>
              <a:t>nderstand how </a:t>
            </a:r>
            <a:r>
              <a:rPr b="1" lang="en" sz="1800">
                <a:solidFill>
                  <a:schemeClr val="dk2"/>
                </a:solidFill>
                <a:latin typeface="Proxima Nova"/>
                <a:ea typeface="Proxima Nova"/>
                <a:cs typeface="Proxima Nova"/>
                <a:sym typeface="Proxima Nova"/>
              </a:rPr>
              <a:t>Cx perceive cost when shopping NV on DoorDash</a:t>
            </a:r>
            <a:r>
              <a:rPr lang="en" sz="1800">
                <a:solidFill>
                  <a:schemeClr val="dk2"/>
                </a:solidFill>
                <a:latin typeface="Proxima Nova"/>
                <a:ea typeface="Proxima Nova"/>
                <a:cs typeface="Proxima Nova"/>
                <a:sym typeface="Proxima Nova"/>
              </a:rPr>
              <a:t> and the</a:t>
            </a:r>
            <a:r>
              <a:rPr b="1" lang="en" sz="1800">
                <a:solidFill>
                  <a:schemeClr val="dk2"/>
                </a:solidFill>
                <a:latin typeface="Proxima Nova"/>
                <a:ea typeface="Proxima Nova"/>
                <a:cs typeface="Proxima Nova"/>
                <a:sym typeface="Proxima Nova"/>
              </a:rPr>
              <a:t> mental math they must complete while shopping</a:t>
            </a:r>
            <a:endParaRPr b="1" sz="1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900">
              <a:solidFill>
                <a:schemeClr val="dk2"/>
              </a:solidFill>
              <a:latin typeface="Proxima Nova"/>
              <a:ea typeface="Proxima Nova"/>
              <a:cs typeface="Proxima Nova"/>
              <a:sym typeface="Proxima Nova"/>
            </a:endParaRPr>
          </a:p>
        </p:txBody>
      </p:sp>
      <p:sp>
        <p:nvSpPr>
          <p:cNvPr id="99" name="Google Shape;99;p19"/>
          <p:cNvSpPr txBox="1"/>
          <p:nvPr/>
        </p:nvSpPr>
        <p:spPr>
          <a:xfrm>
            <a:off x="6263400" y="2608475"/>
            <a:ext cx="16413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What can DoorDash do to ensure that Cx feel satisfied with the affordability of their shopping experience?</a:t>
            </a:r>
            <a:endParaRPr sz="1200">
              <a:solidFill>
                <a:schemeClr val="dk2"/>
              </a:solidFill>
              <a:latin typeface="Proxima Nova"/>
              <a:ea typeface="Proxima Nova"/>
              <a:cs typeface="Proxima Nova"/>
              <a:sym typeface="Proxima Nova"/>
            </a:endParaRPr>
          </a:p>
        </p:txBody>
      </p:sp>
      <p:sp>
        <p:nvSpPr>
          <p:cNvPr id="100" name="Google Shape;100;p19"/>
          <p:cNvSpPr txBox="1"/>
          <p:nvPr/>
        </p:nvSpPr>
        <p:spPr>
          <a:xfrm>
            <a:off x="5768025" y="2538125"/>
            <a:ext cx="585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Proxima Nova"/>
                <a:ea typeface="Proxima Nova"/>
                <a:cs typeface="Proxima Nova"/>
                <a:sym typeface="Proxima Nova"/>
              </a:rPr>
              <a:t>3.</a:t>
            </a:r>
            <a:endParaRPr b="1" sz="2400">
              <a:solidFill>
                <a:schemeClr val="dk2"/>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idx="12" type="sldNum"/>
          </p:nvPr>
        </p:nvSpPr>
        <p:spPr>
          <a:xfrm>
            <a:off x="79462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 name="Google Shape;106;p20"/>
          <p:cNvSpPr txBox="1"/>
          <p:nvPr/>
        </p:nvSpPr>
        <p:spPr>
          <a:xfrm>
            <a:off x="658700" y="238200"/>
            <a:ext cx="7287600" cy="52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chemeClr val="dk2"/>
                </a:solidFill>
                <a:latin typeface="Proxima Nova"/>
                <a:ea typeface="Proxima Nova"/>
                <a:cs typeface="Proxima Nova"/>
                <a:sym typeface="Proxima Nova"/>
              </a:rPr>
              <a:t>Research approach</a:t>
            </a:r>
            <a:endParaRPr b="1" sz="2500">
              <a:solidFill>
                <a:schemeClr val="dk2"/>
              </a:solidFill>
              <a:latin typeface="Proxima Nova"/>
              <a:ea typeface="Proxima Nova"/>
              <a:cs typeface="Proxima Nova"/>
              <a:sym typeface="Proxima Nova"/>
            </a:endParaRPr>
          </a:p>
        </p:txBody>
      </p:sp>
      <p:sp>
        <p:nvSpPr>
          <p:cNvPr id="107" name="Google Shape;107;p20"/>
          <p:cNvSpPr txBox="1"/>
          <p:nvPr/>
        </p:nvSpPr>
        <p:spPr>
          <a:xfrm>
            <a:off x="1806575" y="853163"/>
            <a:ext cx="1330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3008"/>
                </a:solidFill>
                <a:latin typeface="Proxima Nova"/>
                <a:ea typeface="Proxima Nova"/>
                <a:cs typeface="Proxima Nova"/>
                <a:sym typeface="Proxima Nova"/>
              </a:rPr>
              <a:t>DIARY STUDY</a:t>
            </a:r>
            <a:endParaRPr/>
          </a:p>
        </p:txBody>
      </p:sp>
      <p:pic>
        <p:nvPicPr>
          <p:cNvPr id="108" name="Google Shape;108;p20"/>
          <p:cNvPicPr preferRelativeResize="0"/>
          <p:nvPr/>
        </p:nvPicPr>
        <p:blipFill>
          <a:blip r:embed="rId3">
            <a:alphaModFix/>
          </a:blip>
          <a:stretch>
            <a:fillRect/>
          </a:stretch>
        </p:blipFill>
        <p:spPr>
          <a:xfrm>
            <a:off x="1995525" y="1238075"/>
            <a:ext cx="838326" cy="838326"/>
          </a:xfrm>
          <a:prstGeom prst="rect">
            <a:avLst/>
          </a:prstGeom>
          <a:noFill/>
          <a:ln>
            <a:noFill/>
          </a:ln>
        </p:spPr>
      </p:pic>
      <p:sp>
        <p:nvSpPr>
          <p:cNvPr id="109" name="Google Shape;109;p20"/>
          <p:cNvSpPr txBox="1"/>
          <p:nvPr/>
        </p:nvSpPr>
        <p:spPr>
          <a:xfrm>
            <a:off x="5250625" y="853163"/>
            <a:ext cx="2110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3008"/>
                </a:solidFill>
                <a:latin typeface="Proxima Nova"/>
                <a:ea typeface="Proxima Nova"/>
                <a:cs typeface="Proxima Nova"/>
                <a:sym typeface="Proxima Nova"/>
              </a:rPr>
              <a:t>IN-DEPTH INTERVIEWS</a:t>
            </a:r>
            <a:endParaRPr/>
          </a:p>
        </p:txBody>
      </p:sp>
      <p:grpSp>
        <p:nvGrpSpPr>
          <p:cNvPr id="110" name="Google Shape;110;p20"/>
          <p:cNvGrpSpPr/>
          <p:nvPr/>
        </p:nvGrpSpPr>
        <p:grpSpPr>
          <a:xfrm>
            <a:off x="6001278" y="1284404"/>
            <a:ext cx="702069" cy="665431"/>
            <a:chOff x="4690369" y="4595822"/>
            <a:chExt cx="621575" cy="621143"/>
          </a:xfrm>
        </p:grpSpPr>
        <p:sp>
          <p:nvSpPr>
            <p:cNvPr id="111" name="Google Shape;111;p20"/>
            <p:cNvSpPr/>
            <p:nvPr/>
          </p:nvSpPr>
          <p:spPr>
            <a:xfrm>
              <a:off x="4982036" y="4595822"/>
              <a:ext cx="329908" cy="310629"/>
            </a:xfrm>
            <a:custGeom>
              <a:rect b="b" l="l" r="r" t="t"/>
              <a:pathLst>
                <a:path extrusionOk="0" h="310629" w="329908">
                  <a:moveTo>
                    <a:pt x="96035" y="310569"/>
                  </a:moveTo>
                  <a:cubicBezTo>
                    <a:pt x="94655" y="310559"/>
                    <a:pt x="93295" y="310264"/>
                    <a:pt x="92039" y="309712"/>
                  </a:cubicBezTo>
                  <a:cubicBezTo>
                    <a:pt x="88529" y="308180"/>
                    <a:pt x="86284" y="304697"/>
                    <a:pt x="86331" y="300862"/>
                  </a:cubicBezTo>
                  <a:lnTo>
                    <a:pt x="86331" y="232914"/>
                  </a:lnTo>
                  <a:lnTo>
                    <a:pt x="76818" y="232914"/>
                  </a:lnTo>
                  <a:cubicBezTo>
                    <a:pt x="71567" y="232914"/>
                    <a:pt x="67306" y="228650"/>
                    <a:pt x="67306" y="223397"/>
                  </a:cubicBezTo>
                  <a:cubicBezTo>
                    <a:pt x="67306" y="218144"/>
                    <a:pt x="71567" y="213881"/>
                    <a:pt x="76818" y="213881"/>
                  </a:cubicBezTo>
                  <a:lnTo>
                    <a:pt x="95844" y="213881"/>
                  </a:lnTo>
                  <a:cubicBezTo>
                    <a:pt x="101095" y="213881"/>
                    <a:pt x="105357" y="218144"/>
                    <a:pt x="105357" y="223397"/>
                  </a:cubicBezTo>
                  <a:lnTo>
                    <a:pt x="105357" y="279450"/>
                  </a:lnTo>
                  <a:lnTo>
                    <a:pt x="176514" y="216165"/>
                  </a:lnTo>
                  <a:cubicBezTo>
                    <a:pt x="178283" y="214557"/>
                    <a:pt x="180595" y="213671"/>
                    <a:pt x="182983" y="213691"/>
                  </a:cubicBezTo>
                  <a:lnTo>
                    <a:pt x="299421" y="213691"/>
                  </a:lnTo>
                  <a:cubicBezTo>
                    <a:pt x="304672" y="213691"/>
                    <a:pt x="308934" y="209427"/>
                    <a:pt x="308934" y="204174"/>
                  </a:cubicBezTo>
                  <a:lnTo>
                    <a:pt x="308934" y="29070"/>
                  </a:lnTo>
                  <a:cubicBezTo>
                    <a:pt x="308934" y="23817"/>
                    <a:pt x="304672" y="19553"/>
                    <a:pt x="299421" y="19553"/>
                  </a:cubicBezTo>
                  <a:lnTo>
                    <a:pt x="28493" y="19553"/>
                  </a:lnTo>
                  <a:cubicBezTo>
                    <a:pt x="23242" y="19553"/>
                    <a:pt x="18980" y="23817"/>
                    <a:pt x="18980" y="29070"/>
                  </a:cubicBezTo>
                  <a:lnTo>
                    <a:pt x="18980" y="174673"/>
                  </a:lnTo>
                  <a:cubicBezTo>
                    <a:pt x="18980" y="179926"/>
                    <a:pt x="14718" y="184189"/>
                    <a:pt x="9467" y="184189"/>
                  </a:cubicBezTo>
                  <a:cubicBezTo>
                    <a:pt x="4216" y="184189"/>
                    <a:pt x="-46" y="179926"/>
                    <a:pt x="-46" y="174673"/>
                  </a:cubicBezTo>
                  <a:lnTo>
                    <a:pt x="-46" y="29070"/>
                  </a:lnTo>
                  <a:cubicBezTo>
                    <a:pt x="2" y="13006"/>
                    <a:pt x="13006" y="6"/>
                    <a:pt x="29064" y="-51"/>
                  </a:cubicBezTo>
                  <a:lnTo>
                    <a:pt x="300753" y="-51"/>
                  </a:lnTo>
                  <a:cubicBezTo>
                    <a:pt x="316830" y="-51"/>
                    <a:pt x="329862" y="12987"/>
                    <a:pt x="329862" y="29070"/>
                  </a:cubicBezTo>
                  <a:lnTo>
                    <a:pt x="329862" y="203793"/>
                  </a:lnTo>
                  <a:cubicBezTo>
                    <a:pt x="329862" y="219876"/>
                    <a:pt x="316830" y="232914"/>
                    <a:pt x="300753" y="232914"/>
                  </a:cubicBezTo>
                  <a:lnTo>
                    <a:pt x="187454" y="232914"/>
                  </a:lnTo>
                  <a:lnTo>
                    <a:pt x="102884" y="308094"/>
                  </a:lnTo>
                  <a:cubicBezTo>
                    <a:pt x="101019" y="309798"/>
                    <a:pt x="98556" y="310683"/>
                    <a:pt x="96035" y="310569"/>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12" name="Google Shape;112;p20"/>
            <p:cNvSpPr/>
            <p:nvPr/>
          </p:nvSpPr>
          <p:spPr>
            <a:xfrm>
              <a:off x="5263048" y="4877511"/>
              <a:ext cx="19027" cy="242386"/>
            </a:xfrm>
            <a:custGeom>
              <a:rect b="b" l="l" r="r" t="t"/>
              <a:pathLst>
                <a:path extrusionOk="0" h="242386" w="19027">
                  <a:moveTo>
                    <a:pt x="9467" y="242335"/>
                  </a:moveTo>
                  <a:cubicBezTo>
                    <a:pt x="4216" y="242335"/>
                    <a:pt x="-46" y="238072"/>
                    <a:pt x="-46" y="232819"/>
                  </a:cubicBezTo>
                  <a:lnTo>
                    <a:pt x="-46" y="9466"/>
                  </a:lnTo>
                  <a:cubicBezTo>
                    <a:pt x="-46" y="4212"/>
                    <a:pt x="4216" y="-51"/>
                    <a:pt x="9467" y="-51"/>
                  </a:cubicBezTo>
                  <a:cubicBezTo>
                    <a:pt x="14718" y="-51"/>
                    <a:pt x="18980" y="4212"/>
                    <a:pt x="18980" y="9466"/>
                  </a:cubicBezTo>
                  <a:lnTo>
                    <a:pt x="18980" y="232628"/>
                  </a:lnTo>
                  <a:cubicBezTo>
                    <a:pt x="19085" y="237882"/>
                    <a:pt x="14908" y="242231"/>
                    <a:pt x="9657" y="242335"/>
                  </a:cubicBezTo>
                  <a:cubicBezTo>
                    <a:pt x="9591" y="242335"/>
                    <a:pt x="9534" y="242335"/>
                    <a:pt x="9467" y="242335"/>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13" name="Google Shape;113;p20"/>
            <p:cNvSpPr/>
            <p:nvPr/>
          </p:nvSpPr>
          <p:spPr>
            <a:xfrm>
              <a:off x="4719764" y="4731718"/>
              <a:ext cx="281107" cy="388182"/>
            </a:xfrm>
            <a:custGeom>
              <a:rect b="b" l="l" r="r" t="t"/>
              <a:pathLst>
                <a:path extrusionOk="0" h="388182" w="281107">
                  <a:moveTo>
                    <a:pt x="9467" y="388128"/>
                  </a:moveTo>
                  <a:cubicBezTo>
                    <a:pt x="4216" y="388128"/>
                    <a:pt x="-46" y="383865"/>
                    <a:pt x="-46" y="378612"/>
                  </a:cubicBezTo>
                  <a:lnTo>
                    <a:pt x="-46" y="48483"/>
                  </a:lnTo>
                  <a:cubicBezTo>
                    <a:pt x="-46" y="21675"/>
                    <a:pt x="21672" y="-51"/>
                    <a:pt x="48470" y="-51"/>
                  </a:cubicBezTo>
                  <a:lnTo>
                    <a:pt x="271548" y="-51"/>
                  </a:lnTo>
                  <a:cubicBezTo>
                    <a:pt x="276799" y="-51"/>
                    <a:pt x="281061" y="4212"/>
                    <a:pt x="281061" y="9466"/>
                  </a:cubicBezTo>
                  <a:cubicBezTo>
                    <a:pt x="281061" y="14718"/>
                    <a:pt x="276799" y="18982"/>
                    <a:pt x="271548" y="18982"/>
                  </a:cubicBezTo>
                  <a:lnTo>
                    <a:pt x="48280" y="18982"/>
                  </a:lnTo>
                  <a:cubicBezTo>
                    <a:pt x="32203" y="18982"/>
                    <a:pt x="19170" y="32020"/>
                    <a:pt x="19170" y="48103"/>
                  </a:cubicBezTo>
                  <a:lnTo>
                    <a:pt x="19170" y="378041"/>
                  </a:lnTo>
                  <a:cubicBezTo>
                    <a:pt x="19484" y="383284"/>
                    <a:pt x="15489" y="387795"/>
                    <a:pt x="10247" y="388109"/>
                  </a:cubicBezTo>
                  <a:cubicBezTo>
                    <a:pt x="9990" y="388128"/>
                    <a:pt x="9724" y="388138"/>
                    <a:pt x="9467" y="388128"/>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14" name="Google Shape;114;p20"/>
            <p:cNvSpPr/>
            <p:nvPr/>
          </p:nvSpPr>
          <p:spPr>
            <a:xfrm>
              <a:off x="4690369" y="5139501"/>
              <a:ext cx="620813" cy="77464"/>
            </a:xfrm>
            <a:custGeom>
              <a:rect b="b" l="l" r="r" t="t"/>
              <a:pathLst>
                <a:path extrusionOk="0" h="77464" w="620813">
                  <a:moveTo>
                    <a:pt x="553036" y="77414"/>
                  </a:moveTo>
                  <a:lnTo>
                    <a:pt x="67876" y="77414"/>
                  </a:lnTo>
                  <a:cubicBezTo>
                    <a:pt x="30367" y="77414"/>
                    <a:pt x="-46" y="46990"/>
                    <a:pt x="-46" y="9466"/>
                  </a:cubicBezTo>
                  <a:cubicBezTo>
                    <a:pt x="-46" y="4213"/>
                    <a:pt x="4216" y="-51"/>
                    <a:pt x="9467" y="-51"/>
                  </a:cubicBezTo>
                  <a:lnTo>
                    <a:pt x="242248" y="-51"/>
                  </a:lnTo>
                  <a:cubicBezTo>
                    <a:pt x="244826" y="-70"/>
                    <a:pt x="247300" y="967"/>
                    <a:pt x="249097" y="2804"/>
                  </a:cubicBezTo>
                  <a:cubicBezTo>
                    <a:pt x="250934" y="4603"/>
                    <a:pt x="251970" y="7077"/>
                    <a:pt x="251951" y="9656"/>
                  </a:cubicBezTo>
                  <a:lnTo>
                    <a:pt x="251951" y="19173"/>
                  </a:lnTo>
                  <a:lnTo>
                    <a:pt x="368675" y="19173"/>
                  </a:lnTo>
                  <a:lnTo>
                    <a:pt x="368675" y="9656"/>
                  </a:lnTo>
                  <a:cubicBezTo>
                    <a:pt x="368675" y="4403"/>
                    <a:pt x="372937" y="140"/>
                    <a:pt x="378188" y="140"/>
                  </a:cubicBezTo>
                  <a:lnTo>
                    <a:pt x="611255" y="140"/>
                  </a:lnTo>
                  <a:cubicBezTo>
                    <a:pt x="616506" y="140"/>
                    <a:pt x="620768" y="4403"/>
                    <a:pt x="620768" y="9656"/>
                  </a:cubicBezTo>
                  <a:cubicBezTo>
                    <a:pt x="620663" y="47037"/>
                    <a:pt x="590402" y="77309"/>
                    <a:pt x="553036" y="77414"/>
                  </a:cubicBezTo>
                  <a:close/>
                  <a:moveTo>
                    <a:pt x="20312" y="19173"/>
                  </a:moveTo>
                  <a:cubicBezTo>
                    <a:pt x="24925" y="41784"/>
                    <a:pt x="44807" y="58010"/>
                    <a:pt x="67876" y="58000"/>
                  </a:cubicBezTo>
                  <a:lnTo>
                    <a:pt x="553036" y="58000"/>
                  </a:lnTo>
                  <a:cubicBezTo>
                    <a:pt x="576085" y="57981"/>
                    <a:pt x="595958" y="41765"/>
                    <a:pt x="600600" y="19173"/>
                  </a:cubicBezTo>
                  <a:lnTo>
                    <a:pt x="387701" y="19173"/>
                  </a:lnTo>
                  <a:lnTo>
                    <a:pt x="387701" y="28689"/>
                  </a:lnTo>
                  <a:cubicBezTo>
                    <a:pt x="387682" y="31287"/>
                    <a:pt x="386654" y="33771"/>
                    <a:pt x="384847" y="35636"/>
                  </a:cubicBezTo>
                  <a:cubicBezTo>
                    <a:pt x="383030" y="37444"/>
                    <a:pt x="380557" y="38434"/>
                    <a:pt x="377998" y="38396"/>
                  </a:cubicBezTo>
                  <a:lnTo>
                    <a:pt x="242534" y="38396"/>
                  </a:lnTo>
                  <a:cubicBezTo>
                    <a:pt x="239918" y="38510"/>
                    <a:pt x="237378" y="37549"/>
                    <a:pt x="235494" y="35732"/>
                  </a:cubicBezTo>
                  <a:cubicBezTo>
                    <a:pt x="233687" y="33866"/>
                    <a:pt x="232659" y="31382"/>
                    <a:pt x="232640" y="28784"/>
                  </a:cubicBezTo>
                  <a:lnTo>
                    <a:pt x="232640" y="19268"/>
                  </a:ln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15" name="Google Shape;115;p20"/>
            <p:cNvGrpSpPr/>
            <p:nvPr/>
          </p:nvGrpSpPr>
          <p:grpSpPr>
            <a:xfrm>
              <a:off x="4778254" y="4819075"/>
              <a:ext cx="329851" cy="291115"/>
              <a:chOff x="4778254" y="4819075"/>
              <a:chExt cx="329851" cy="291115"/>
            </a:xfrm>
          </p:grpSpPr>
          <p:sp>
            <p:nvSpPr>
              <p:cNvPr id="116" name="Google Shape;116;p20"/>
              <p:cNvSpPr/>
              <p:nvPr/>
            </p:nvSpPr>
            <p:spPr>
              <a:xfrm>
                <a:off x="4778254" y="4993446"/>
                <a:ext cx="329851" cy="116744"/>
              </a:xfrm>
              <a:custGeom>
                <a:rect b="b" l="l" r="r" t="t"/>
                <a:pathLst>
                  <a:path extrusionOk="0" h="116744" w="329851">
                    <a:moveTo>
                      <a:pt x="319603" y="116693"/>
                    </a:moveTo>
                    <a:cubicBezTo>
                      <a:pt x="314352" y="116693"/>
                      <a:pt x="310090" y="112430"/>
                      <a:pt x="310090" y="107177"/>
                    </a:cubicBezTo>
                    <a:cubicBezTo>
                      <a:pt x="310090" y="106701"/>
                      <a:pt x="307331" y="63020"/>
                      <a:pt x="276890" y="47508"/>
                    </a:cubicBezTo>
                    <a:lnTo>
                      <a:pt x="213058" y="20195"/>
                    </a:lnTo>
                    <a:cubicBezTo>
                      <a:pt x="181789" y="31996"/>
                      <a:pt x="147295" y="31996"/>
                      <a:pt x="116026" y="20195"/>
                    </a:cubicBezTo>
                    <a:lnTo>
                      <a:pt x="52289" y="47508"/>
                    </a:lnTo>
                    <a:cubicBezTo>
                      <a:pt x="21753" y="63020"/>
                      <a:pt x="19089" y="106701"/>
                      <a:pt x="18994" y="107177"/>
                    </a:cubicBezTo>
                    <a:cubicBezTo>
                      <a:pt x="18709" y="112430"/>
                      <a:pt x="14209" y="116455"/>
                      <a:pt x="8958" y="116170"/>
                    </a:cubicBezTo>
                    <a:cubicBezTo>
                      <a:pt x="3707" y="115884"/>
                      <a:pt x="-317" y="111383"/>
                      <a:pt x="-32" y="106130"/>
                    </a:cubicBezTo>
                    <a:cubicBezTo>
                      <a:pt x="-32" y="103941"/>
                      <a:pt x="3203" y="50458"/>
                      <a:pt x="44108" y="29997"/>
                    </a:cubicBezTo>
                    <a:lnTo>
                      <a:pt x="44584" y="29997"/>
                    </a:lnTo>
                    <a:lnTo>
                      <a:pt x="112506" y="877"/>
                    </a:lnTo>
                    <a:cubicBezTo>
                      <a:pt x="115094" y="-360"/>
                      <a:pt x="118100" y="-360"/>
                      <a:pt x="120687" y="877"/>
                    </a:cubicBezTo>
                    <a:cubicBezTo>
                      <a:pt x="148988" y="12544"/>
                      <a:pt x="180762" y="12544"/>
                      <a:pt x="209063" y="877"/>
                    </a:cubicBezTo>
                    <a:cubicBezTo>
                      <a:pt x="211622" y="-322"/>
                      <a:pt x="214590" y="-322"/>
                      <a:pt x="217148" y="877"/>
                    </a:cubicBezTo>
                    <a:lnTo>
                      <a:pt x="285071" y="29997"/>
                    </a:lnTo>
                    <a:lnTo>
                      <a:pt x="285642" y="29997"/>
                    </a:lnTo>
                    <a:cubicBezTo>
                      <a:pt x="326547" y="50458"/>
                      <a:pt x="329686" y="103941"/>
                      <a:pt x="329781" y="106130"/>
                    </a:cubicBezTo>
                    <a:cubicBezTo>
                      <a:pt x="330153" y="111374"/>
                      <a:pt x="326195" y="115922"/>
                      <a:pt x="320954" y="116294"/>
                    </a:cubicBezTo>
                    <a:cubicBezTo>
                      <a:pt x="320725" y="116303"/>
                      <a:pt x="320497" y="116312"/>
                      <a:pt x="320269" y="116312"/>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17" name="Google Shape;117;p20"/>
              <p:cNvSpPr/>
              <p:nvPr/>
            </p:nvSpPr>
            <p:spPr>
              <a:xfrm>
                <a:off x="4870307" y="4819075"/>
                <a:ext cx="144662" cy="155340"/>
              </a:xfrm>
              <a:custGeom>
                <a:rect b="b" l="l" r="r" t="t"/>
                <a:pathLst>
                  <a:path extrusionOk="0" h="155340" w="144662">
                    <a:moveTo>
                      <a:pt x="101408" y="155264"/>
                    </a:moveTo>
                    <a:cubicBezTo>
                      <a:pt x="96167" y="155644"/>
                      <a:pt x="91620" y="151695"/>
                      <a:pt x="91239" y="146451"/>
                    </a:cubicBezTo>
                    <a:cubicBezTo>
                      <a:pt x="90973" y="142768"/>
                      <a:pt x="92866" y="139267"/>
                      <a:pt x="96081" y="137468"/>
                    </a:cubicBezTo>
                    <a:cubicBezTo>
                      <a:pt x="119483" y="121861"/>
                      <a:pt x="120434" y="113772"/>
                      <a:pt x="123288" y="89885"/>
                    </a:cubicBezTo>
                    <a:cubicBezTo>
                      <a:pt x="123288" y="88172"/>
                      <a:pt x="123288" y="86364"/>
                      <a:pt x="123954" y="84366"/>
                    </a:cubicBezTo>
                    <a:cubicBezTo>
                      <a:pt x="126599" y="70976"/>
                      <a:pt x="125248" y="57110"/>
                      <a:pt x="120054" y="44491"/>
                    </a:cubicBezTo>
                    <a:cubicBezTo>
                      <a:pt x="114127" y="34071"/>
                      <a:pt x="104414" y="26334"/>
                      <a:pt x="92942" y="22889"/>
                    </a:cubicBezTo>
                    <a:cubicBezTo>
                      <a:pt x="79557" y="18530"/>
                      <a:pt x="65136" y="18530"/>
                      <a:pt x="51751" y="22889"/>
                    </a:cubicBezTo>
                    <a:cubicBezTo>
                      <a:pt x="40278" y="26334"/>
                      <a:pt x="30566" y="34071"/>
                      <a:pt x="24639" y="44491"/>
                    </a:cubicBezTo>
                    <a:cubicBezTo>
                      <a:pt x="19407" y="57101"/>
                      <a:pt x="18047" y="70985"/>
                      <a:pt x="20739" y="84366"/>
                    </a:cubicBezTo>
                    <a:cubicBezTo>
                      <a:pt x="20739" y="86364"/>
                      <a:pt x="20739" y="88172"/>
                      <a:pt x="21405" y="89885"/>
                    </a:cubicBezTo>
                    <a:cubicBezTo>
                      <a:pt x="24259" y="113962"/>
                      <a:pt x="25210" y="122051"/>
                      <a:pt x="48612" y="137468"/>
                    </a:cubicBezTo>
                    <a:cubicBezTo>
                      <a:pt x="53073" y="140437"/>
                      <a:pt x="54291" y="146470"/>
                      <a:pt x="51323" y="150934"/>
                    </a:cubicBezTo>
                    <a:cubicBezTo>
                      <a:pt x="48355" y="155397"/>
                      <a:pt x="42323" y="156615"/>
                      <a:pt x="37862" y="153646"/>
                    </a:cubicBezTo>
                    <a:cubicBezTo>
                      <a:pt x="6945" y="132995"/>
                      <a:pt x="5137" y="117578"/>
                      <a:pt x="2093" y="91979"/>
                    </a:cubicBezTo>
                    <a:lnTo>
                      <a:pt x="1523" y="86554"/>
                    </a:lnTo>
                    <a:cubicBezTo>
                      <a:pt x="-1836" y="69253"/>
                      <a:pt x="229" y="51343"/>
                      <a:pt x="7421" y="35260"/>
                    </a:cubicBezTo>
                    <a:cubicBezTo>
                      <a:pt x="15668" y="20443"/>
                      <a:pt x="29291" y="9375"/>
                      <a:pt x="45472" y="4331"/>
                    </a:cubicBezTo>
                    <a:cubicBezTo>
                      <a:pt x="62852" y="-1512"/>
                      <a:pt x="81650" y="-1512"/>
                      <a:pt x="99030" y="4331"/>
                    </a:cubicBezTo>
                    <a:cubicBezTo>
                      <a:pt x="115221" y="9356"/>
                      <a:pt x="128853" y="20433"/>
                      <a:pt x="137082" y="35260"/>
                    </a:cubicBezTo>
                    <a:cubicBezTo>
                      <a:pt x="144312" y="51334"/>
                      <a:pt x="146405" y="69244"/>
                      <a:pt x="143075" y="86554"/>
                    </a:cubicBezTo>
                    <a:cubicBezTo>
                      <a:pt x="143075" y="88458"/>
                      <a:pt x="142599" y="90266"/>
                      <a:pt x="142409" y="91979"/>
                    </a:cubicBezTo>
                    <a:cubicBezTo>
                      <a:pt x="139460" y="117578"/>
                      <a:pt x="137653" y="132995"/>
                      <a:pt x="106736" y="153646"/>
                    </a:cubicBezTo>
                    <a:cubicBezTo>
                      <a:pt x="105147" y="154674"/>
                      <a:pt x="103301" y="155235"/>
                      <a:pt x="101408" y="155264"/>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sp>
        <p:nvSpPr>
          <p:cNvPr id="118" name="Google Shape;118;p20"/>
          <p:cNvSpPr txBox="1"/>
          <p:nvPr/>
        </p:nvSpPr>
        <p:spPr>
          <a:xfrm>
            <a:off x="799325" y="2000200"/>
            <a:ext cx="3345000" cy="1528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000">
                <a:solidFill>
                  <a:schemeClr val="dk2"/>
                </a:solidFill>
                <a:latin typeface="Proxima Nova"/>
                <a:ea typeface="Proxima Nova"/>
                <a:cs typeface="Proxima Nova"/>
                <a:sym typeface="Proxima Nova"/>
              </a:rPr>
              <a:t>6</a:t>
            </a:r>
            <a:r>
              <a:rPr b="1" lang="en" sz="1000">
                <a:solidFill>
                  <a:schemeClr val="dk2"/>
                </a:solidFill>
                <a:latin typeface="Proxima Nova"/>
                <a:ea typeface="Proxima Nova"/>
                <a:cs typeface="Proxima Nova"/>
                <a:sym typeface="Proxima Nova"/>
              </a:rPr>
              <a:t> day video diary: April 2022</a:t>
            </a:r>
            <a:endParaRPr b="1" sz="1000">
              <a:solidFill>
                <a:schemeClr val="dk2"/>
              </a:solidFill>
              <a:latin typeface="Proxima Nova"/>
              <a:ea typeface="Proxima Nova"/>
              <a:cs typeface="Proxima Nova"/>
              <a:sym typeface="Proxima Nova"/>
            </a:endParaRPr>
          </a:p>
          <a:p>
            <a:pPr indent="0" lvl="0" marL="0" rtl="0" algn="ctr">
              <a:lnSpc>
                <a:spcPct val="115000"/>
              </a:lnSpc>
              <a:spcBef>
                <a:spcPts val="1000"/>
              </a:spcBef>
              <a:spcAft>
                <a:spcPts val="1000"/>
              </a:spcAft>
              <a:buNone/>
            </a:pPr>
            <a:r>
              <a:rPr lang="en" sz="1000">
                <a:solidFill>
                  <a:schemeClr val="dk2"/>
                </a:solidFill>
                <a:latin typeface="Proxima Nova"/>
                <a:ea typeface="Proxima Nova"/>
                <a:cs typeface="Proxima Nova"/>
                <a:sym typeface="Proxima Nova"/>
              </a:rPr>
              <a:t>Participants had to do both a small (top-off) shop and a larger full shop on their own time during the 6 day period.  Respondents were assigned either a grocery track or home goods track.  Respondents were asked to share feedback on their experience with no specific cost related prompts provided*.</a:t>
            </a:r>
            <a:endParaRPr>
              <a:solidFill>
                <a:schemeClr val="dk2"/>
              </a:solidFill>
            </a:endParaRPr>
          </a:p>
        </p:txBody>
      </p:sp>
      <p:sp>
        <p:nvSpPr>
          <p:cNvPr id="119" name="Google Shape;119;p20"/>
          <p:cNvSpPr txBox="1"/>
          <p:nvPr/>
        </p:nvSpPr>
        <p:spPr>
          <a:xfrm>
            <a:off x="1321225" y="3523575"/>
            <a:ext cx="2875200" cy="66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00">
                <a:solidFill>
                  <a:srgbClr val="E23208"/>
                </a:solidFill>
                <a:latin typeface="Proxima Nova"/>
                <a:ea typeface="Proxima Nova"/>
                <a:cs typeface="Proxima Nova"/>
                <a:sym typeface="Proxima Nova"/>
              </a:rPr>
              <a:t>N=27 Participants</a:t>
            </a:r>
            <a:endParaRPr b="1" sz="1000">
              <a:solidFill>
                <a:srgbClr val="E23208"/>
              </a:solidFill>
              <a:latin typeface="Proxima Nova"/>
              <a:ea typeface="Proxima Nova"/>
              <a:cs typeface="Proxima Nova"/>
              <a:sym typeface="Proxima Nova"/>
            </a:endParaRPr>
          </a:p>
          <a:p>
            <a:pPr indent="-285750" lvl="0" marL="457200" rtl="0" algn="l">
              <a:lnSpc>
                <a:spcPct val="115000"/>
              </a:lnSpc>
              <a:spcBef>
                <a:spcPts val="800"/>
              </a:spcBef>
              <a:spcAft>
                <a:spcPts val="0"/>
              </a:spcAft>
              <a:buClr>
                <a:srgbClr val="E23208"/>
              </a:buClr>
              <a:buSzPts val="900"/>
              <a:buFont typeface="Proxima Nova"/>
              <a:buChar char="●"/>
            </a:pPr>
            <a:r>
              <a:rPr lang="en" sz="900">
                <a:solidFill>
                  <a:srgbClr val="E23208"/>
                </a:solidFill>
                <a:latin typeface="Proxima Nova"/>
                <a:ea typeface="Proxima Nova"/>
                <a:cs typeface="Proxima Nova"/>
                <a:sym typeface="Proxima Nova"/>
              </a:rPr>
              <a:t>(n=13 retail, n=14 grocery)</a:t>
            </a:r>
            <a:endParaRPr sz="900">
              <a:solidFill>
                <a:srgbClr val="E23208"/>
              </a:solidFill>
              <a:latin typeface="Proxima Nova"/>
              <a:ea typeface="Proxima Nova"/>
              <a:cs typeface="Proxima Nova"/>
              <a:sym typeface="Proxima Nova"/>
            </a:endParaRPr>
          </a:p>
          <a:p>
            <a:pPr indent="-285750" lvl="0" marL="457200" rtl="0" algn="l">
              <a:lnSpc>
                <a:spcPct val="115000"/>
              </a:lnSpc>
              <a:spcBef>
                <a:spcPts val="0"/>
              </a:spcBef>
              <a:spcAft>
                <a:spcPts val="0"/>
              </a:spcAft>
              <a:buClr>
                <a:srgbClr val="E23208"/>
              </a:buClr>
              <a:buSzPts val="900"/>
              <a:buFont typeface="Proxima Nova"/>
              <a:buChar char="●"/>
            </a:pPr>
            <a:r>
              <a:rPr lang="en" sz="900">
                <a:solidFill>
                  <a:srgbClr val="E23208"/>
                </a:solidFill>
                <a:latin typeface="Proxima Nova"/>
                <a:ea typeface="Proxima Nova"/>
                <a:cs typeface="Proxima Nova"/>
                <a:sym typeface="Proxima Nova"/>
              </a:rPr>
              <a:t>Includes a mix of 1st time NV shoppers and existing NV Cx</a:t>
            </a:r>
            <a:endParaRPr sz="900">
              <a:solidFill>
                <a:srgbClr val="E23208"/>
              </a:solidFill>
              <a:latin typeface="Proxima Nova"/>
              <a:ea typeface="Proxima Nova"/>
              <a:cs typeface="Proxima Nova"/>
              <a:sym typeface="Proxima Nova"/>
            </a:endParaRPr>
          </a:p>
          <a:p>
            <a:pPr indent="-285750" lvl="0" marL="457200" rtl="0" algn="l">
              <a:lnSpc>
                <a:spcPct val="115000"/>
              </a:lnSpc>
              <a:spcBef>
                <a:spcPts val="0"/>
              </a:spcBef>
              <a:spcAft>
                <a:spcPts val="0"/>
              </a:spcAft>
              <a:buClr>
                <a:srgbClr val="E23208"/>
              </a:buClr>
              <a:buSzPts val="900"/>
              <a:buFont typeface="Proxima Nova"/>
              <a:buChar char="●"/>
            </a:pPr>
            <a:r>
              <a:rPr lang="en" sz="900">
                <a:solidFill>
                  <a:srgbClr val="E23208"/>
                </a:solidFill>
                <a:latin typeface="Proxima Nova"/>
                <a:ea typeface="Proxima Nova"/>
                <a:cs typeface="Proxima Nova"/>
                <a:sym typeface="Proxima Nova"/>
              </a:rPr>
              <a:t>Balanced for geography, age and gender </a:t>
            </a:r>
            <a:endParaRPr sz="900">
              <a:solidFill>
                <a:srgbClr val="E23208"/>
              </a:solidFill>
              <a:latin typeface="Proxima Nova"/>
              <a:ea typeface="Proxima Nova"/>
              <a:cs typeface="Proxima Nova"/>
              <a:sym typeface="Proxima Nova"/>
            </a:endParaRPr>
          </a:p>
          <a:p>
            <a:pPr indent="0" lvl="0" marL="457200" rtl="0" algn="l">
              <a:lnSpc>
                <a:spcPct val="115000"/>
              </a:lnSpc>
              <a:spcBef>
                <a:spcPts val="800"/>
              </a:spcBef>
              <a:spcAft>
                <a:spcPts val="0"/>
              </a:spcAft>
              <a:buNone/>
            </a:pPr>
            <a:r>
              <a:t/>
            </a:r>
            <a:endParaRPr sz="10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800"/>
              </a:spcAft>
              <a:buClr>
                <a:schemeClr val="dk1"/>
              </a:buClr>
              <a:buSzPts val="1100"/>
              <a:buFont typeface="Arial"/>
              <a:buNone/>
            </a:pPr>
            <a:r>
              <a:t/>
            </a:r>
            <a:endParaRPr i="1" sz="1000" u="sng">
              <a:solidFill>
                <a:schemeClr val="dk1"/>
              </a:solidFill>
              <a:latin typeface="Proxima Nova"/>
              <a:ea typeface="Proxima Nova"/>
              <a:cs typeface="Proxima Nova"/>
              <a:sym typeface="Proxima Nova"/>
            </a:endParaRPr>
          </a:p>
        </p:txBody>
      </p:sp>
      <p:grpSp>
        <p:nvGrpSpPr>
          <p:cNvPr id="120" name="Google Shape;120;p20"/>
          <p:cNvGrpSpPr/>
          <p:nvPr/>
        </p:nvGrpSpPr>
        <p:grpSpPr>
          <a:xfrm>
            <a:off x="867248" y="3698495"/>
            <a:ext cx="349608" cy="315560"/>
            <a:chOff x="3592942" y="1644650"/>
            <a:chExt cx="611524" cy="551967"/>
          </a:xfrm>
        </p:grpSpPr>
        <p:sp>
          <p:nvSpPr>
            <p:cNvPr id="121" name="Google Shape;121;p20"/>
            <p:cNvSpPr/>
            <p:nvPr/>
          </p:nvSpPr>
          <p:spPr>
            <a:xfrm>
              <a:off x="3689101" y="2082220"/>
              <a:ext cx="156922" cy="114389"/>
            </a:xfrm>
            <a:custGeom>
              <a:rect b="b" l="l" r="r" t="t"/>
              <a:pathLst>
                <a:path extrusionOk="0" h="114389" w="156922">
                  <a:moveTo>
                    <a:pt x="9595" y="114338"/>
                  </a:moveTo>
                  <a:cubicBezTo>
                    <a:pt x="4882" y="114395"/>
                    <a:pt x="835" y="110998"/>
                    <a:pt x="82" y="106344"/>
                  </a:cubicBezTo>
                  <a:cubicBezTo>
                    <a:pt x="-772" y="101157"/>
                    <a:pt x="2740" y="96266"/>
                    <a:pt x="7924" y="95409"/>
                  </a:cubicBezTo>
                  <a:cubicBezTo>
                    <a:pt x="7941" y="95409"/>
                    <a:pt x="7959" y="95400"/>
                    <a:pt x="7978" y="95400"/>
                  </a:cubicBezTo>
                  <a:cubicBezTo>
                    <a:pt x="54115" y="87692"/>
                    <a:pt x="124321" y="71704"/>
                    <a:pt x="135926" y="59998"/>
                  </a:cubicBezTo>
                  <a:cubicBezTo>
                    <a:pt x="138685" y="55811"/>
                    <a:pt x="137544" y="32591"/>
                    <a:pt x="133358" y="11559"/>
                  </a:cubicBezTo>
                  <a:cubicBezTo>
                    <a:pt x="132307" y="6303"/>
                    <a:pt x="135714" y="1191"/>
                    <a:pt x="140968" y="139"/>
                  </a:cubicBezTo>
                  <a:cubicBezTo>
                    <a:pt x="146222" y="-912"/>
                    <a:pt x="151333" y="2497"/>
                    <a:pt x="152384" y="7753"/>
                  </a:cubicBezTo>
                  <a:cubicBezTo>
                    <a:pt x="156284" y="27452"/>
                    <a:pt x="161231" y="62092"/>
                    <a:pt x="149815" y="73512"/>
                  </a:cubicBezTo>
                  <a:cubicBezTo>
                    <a:pt x="129648" y="93687"/>
                    <a:pt x="30999" y="110912"/>
                    <a:pt x="11402" y="114243"/>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22" name="Google Shape;122;p20"/>
            <p:cNvSpPr/>
            <p:nvPr/>
          </p:nvSpPr>
          <p:spPr>
            <a:xfrm>
              <a:off x="3951288" y="2082315"/>
              <a:ext cx="156922" cy="114302"/>
            </a:xfrm>
            <a:custGeom>
              <a:rect b="b" l="l" r="r" t="t"/>
              <a:pathLst>
                <a:path extrusionOk="0" h="114302" w="156922">
                  <a:moveTo>
                    <a:pt x="146951" y="114243"/>
                  </a:moveTo>
                  <a:lnTo>
                    <a:pt x="145428" y="114243"/>
                  </a:lnTo>
                  <a:cubicBezTo>
                    <a:pt x="125832" y="110912"/>
                    <a:pt x="27183" y="93687"/>
                    <a:pt x="7015" y="73512"/>
                  </a:cubicBezTo>
                  <a:cubicBezTo>
                    <a:pt x="-4400" y="62092"/>
                    <a:pt x="547" y="27452"/>
                    <a:pt x="4447" y="7753"/>
                  </a:cubicBezTo>
                  <a:cubicBezTo>
                    <a:pt x="5498" y="2497"/>
                    <a:pt x="10608" y="-912"/>
                    <a:pt x="15862" y="139"/>
                  </a:cubicBezTo>
                  <a:cubicBezTo>
                    <a:pt x="21116" y="1191"/>
                    <a:pt x="24523" y="6303"/>
                    <a:pt x="23473" y="11559"/>
                  </a:cubicBezTo>
                  <a:cubicBezTo>
                    <a:pt x="19287" y="32591"/>
                    <a:pt x="18145" y="55811"/>
                    <a:pt x="21094" y="60284"/>
                  </a:cubicBezTo>
                  <a:cubicBezTo>
                    <a:pt x="32510" y="71704"/>
                    <a:pt x="102715" y="87692"/>
                    <a:pt x="148853" y="95400"/>
                  </a:cubicBezTo>
                  <a:cubicBezTo>
                    <a:pt x="154042" y="96228"/>
                    <a:pt x="157576" y="101100"/>
                    <a:pt x="156758" y="106287"/>
                  </a:cubicBezTo>
                  <a:cubicBezTo>
                    <a:pt x="156758" y="106306"/>
                    <a:pt x="156749" y="106325"/>
                    <a:pt x="156749" y="106344"/>
                  </a:cubicBezTo>
                  <a:cubicBezTo>
                    <a:pt x="155938" y="111074"/>
                    <a:pt x="151739" y="114452"/>
                    <a:pt x="146951" y="114243"/>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23" name="Google Shape;123;p20"/>
            <p:cNvSpPr/>
            <p:nvPr/>
          </p:nvSpPr>
          <p:spPr>
            <a:xfrm>
              <a:off x="3758789" y="1758848"/>
              <a:ext cx="279351" cy="352112"/>
            </a:xfrm>
            <a:custGeom>
              <a:rect b="b" l="l" r="r" t="t"/>
              <a:pathLst>
                <a:path extrusionOk="0" h="352112" w="279351">
                  <a:moveTo>
                    <a:pt x="177729" y="352061"/>
                  </a:moveTo>
                  <a:cubicBezTo>
                    <a:pt x="173017" y="352118"/>
                    <a:pt x="168970" y="348721"/>
                    <a:pt x="168217" y="344067"/>
                  </a:cubicBezTo>
                  <a:cubicBezTo>
                    <a:pt x="167320" y="338888"/>
                    <a:pt x="170790" y="333963"/>
                    <a:pt x="175967" y="333067"/>
                  </a:cubicBezTo>
                  <a:cubicBezTo>
                    <a:pt x="176047" y="333052"/>
                    <a:pt x="176127" y="333039"/>
                    <a:pt x="176207" y="333028"/>
                  </a:cubicBezTo>
                  <a:cubicBezTo>
                    <a:pt x="226150" y="324748"/>
                    <a:pt x="244415" y="246047"/>
                    <a:pt x="244510" y="245190"/>
                  </a:cubicBezTo>
                  <a:cubicBezTo>
                    <a:pt x="250439" y="218315"/>
                    <a:pt x="255011" y="191159"/>
                    <a:pt x="258209" y="163824"/>
                  </a:cubicBezTo>
                  <a:cubicBezTo>
                    <a:pt x="260863" y="144883"/>
                    <a:pt x="260863" y="125665"/>
                    <a:pt x="258209" y="106725"/>
                  </a:cubicBezTo>
                  <a:cubicBezTo>
                    <a:pt x="251455" y="55811"/>
                    <a:pt x="201607" y="18982"/>
                    <a:pt x="139678" y="18982"/>
                  </a:cubicBezTo>
                  <a:cubicBezTo>
                    <a:pt x="77749" y="18982"/>
                    <a:pt x="27901" y="55811"/>
                    <a:pt x="21052" y="106439"/>
                  </a:cubicBezTo>
                  <a:cubicBezTo>
                    <a:pt x="18397" y="125380"/>
                    <a:pt x="18397" y="144597"/>
                    <a:pt x="21052" y="163538"/>
                  </a:cubicBezTo>
                  <a:cubicBezTo>
                    <a:pt x="23620" y="186092"/>
                    <a:pt x="29423" y="222636"/>
                    <a:pt x="34655" y="244809"/>
                  </a:cubicBezTo>
                  <a:cubicBezTo>
                    <a:pt x="34655" y="245761"/>
                    <a:pt x="53110" y="324463"/>
                    <a:pt x="103053" y="332742"/>
                  </a:cubicBezTo>
                  <a:cubicBezTo>
                    <a:pt x="108307" y="333583"/>
                    <a:pt x="111885" y="338525"/>
                    <a:pt x="111044" y="343781"/>
                  </a:cubicBezTo>
                  <a:cubicBezTo>
                    <a:pt x="110203" y="349037"/>
                    <a:pt x="105263" y="352613"/>
                    <a:pt x="100009" y="351775"/>
                  </a:cubicBezTo>
                  <a:cubicBezTo>
                    <a:pt x="37319" y="341307"/>
                    <a:pt x="16961" y="252994"/>
                    <a:pt x="16105" y="249282"/>
                  </a:cubicBezTo>
                  <a:cubicBezTo>
                    <a:pt x="10778" y="226538"/>
                    <a:pt x="4784" y="189043"/>
                    <a:pt x="2121" y="165917"/>
                  </a:cubicBezTo>
                  <a:cubicBezTo>
                    <a:pt x="-768" y="145272"/>
                    <a:pt x="-768" y="124324"/>
                    <a:pt x="2121" y="103679"/>
                  </a:cubicBezTo>
                  <a:cubicBezTo>
                    <a:pt x="10302" y="43630"/>
                    <a:pt x="68141" y="-51"/>
                    <a:pt x="139678" y="-51"/>
                  </a:cubicBezTo>
                  <a:cubicBezTo>
                    <a:pt x="211215" y="-51"/>
                    <a:pt x="269054" y="43630"/>
                    <a:pt x="277140" y="103870"/>
                  </a:cubicBezTo>
                  <a:cubicBezTo>
                    <a:pt x="280028" y="124515"/>
                    <a:pt x="280028" y="145463"/>
                    <a:pt x="277140" y="166108"/>
                  </a:cubicBezTo>
                  <a:cubicBezTo>
                    <a:pt x="274476" y="189233"/>
                    <a:pt x="268483" y="226728"/>
                    <a:pt x="263060" y="249568"/>
                  </a:cubicBezTo>
                  <a:cubicBezTo>
                    <a:pt x="262299" y="253184"/>
                    <a:pt x="241942" y="341497"/>
                    <a:pt x="179252" y="351966"/>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24" name="Google Shape;124;p20"/>
            <p:cNvSpPr/>
            <p:nvPr/>
          </p:nvSpPr>
          <p:spPr>
            <a:xfrm>
              <a:off x="3592942" y="1644650"/>
              <a:ext cx="257847" cy="352175"/>
            </a:xfrm>
            <a:custGeom>
              <a:rect b="b" l="l" r="r" t="t"/>
              <a:pathLst>
                <a:path extrusionOk="0" h="352175" w="257847">
                  <a:moveTo>
                    <a:pt x="10624" y="352061"/>
                  </a:moveTo>
                  <a:cubicBezTo>
                    <a:pt x="5371" y="352665"/>
                    <a:pt x="622" y="348895"/>
                    <a:pt x="18" y="343639"/>
                  </a:cubicBezTo>
                  <a:cubicBezTo>
                    <a:pt x="-586" y="338383"/>
                    <a:pt x="3183" y="333632"/>
                    <a:pt x="8437" y="333028"/>
                  </a:cubicBezTo>
                  <a:cubicBezTo>
                    <a:pt x="30982" y="327794"/>
                    <a:pt x="70366" y="315232"/>
                    <a:pt x="80259" y="303717"/>
                  </a:cubicBezTo>
                  <a:cubicBezTo>
                    <a:pt x="82733" y="300386"/>
                    <a:pt x="82162" y="284684"/>
                    <a:pt x="79022" y="268981"/>
                  </a:cubicBezTo>
                  <a:cubicBezTo>
                    <a:pt x="58189" y="255373"/>
                    <a:pt x="45061" y="218829"/>
                    <a:pt x="40590" y="199796"/>
                  </a:cubicBezTo>
                  <a:cubicBezTo>
                    <a:pt x="36620" y="179880"/>
                    <a:pt x="33667" y="159774"/>
                    <a:pt x="31743" y="139557"/>
                  </a:cubicBezTo>
                  <a:lnTo>
                    <a:pt x="30982" y="132895"/>
                  </a:lnTo>
                  <a:cubicBezTo>
                    <a:pt x="28718" y="116541"/>
                    <a:pt x="28718" y="99953"/>
                    <a:pt x="30982" y="83599"/>
                  </a:cubicBezTo>
                  <a:cubicBezTo>
                    <a:pt x="37451" y="35826"/>
                    <a:pt x="85872" y="-51"/>
                    <a:pt x="143805" y="-51"/>
                  </a:cubicBezTo>
                  <a:cubicBezTo>
                    <a:pt x="201739" y="-51"/>
                    <a:pt x="250160" y="35826"/>
                    <a:pt x="256629" y="83409"/>
                  </a:cubicBezTo>
                  <a:cubicBezTo>
                    <a:pt x="256629" y="87216"/>
                    <a:pt x="257485" y="90737"/>
                    <a:pt x="257770" y="94353"/>
                  </a:cubicBezTo>
                  <a:cubicBezTo>
                    <a:pt x="258191" y="99609"/>
                    <a:pt x="254272" y="104210"/>
                    <a:pt x="249018" y="104631"/>
                  </a:cubicBezTo>
                  <a:cubicBezTo>
                    <a:pt x="243764" y="105052"/>
                    <a:pt x="239165" y="101132"/>
                    <a:pt x="238745" y="95876"/>
                  </a:cubicBezTo>
                  <a:cubicBezTo>
                    <a:pt x="238745" y="92640"/>
                    <a:pt x="238079" y="89404"/>
                    <a:pt x="237603" y="86359"/>
                  </a:cubicBezTo>
                  <a:cubicBezTo>
                    <a:pt x="232466" y="48293"/>
                    <a:pt x="192131" y="19743"/>
                    <a:pt x="143710" y="19743"/>
                  </a:cubicBezTo>
                  <a:cubicBezTo>
                    <a:pt x="95290" y="19743"/>
                    <a:pt x="54955" y="48293"/>
                    <a:pt x="49818" y="86359"/>
                  </a:cubicBezTo>
                  <a:cubicBezTo>
                    <a:pt x="47651" y="101157"/>
                    <a:pt x="47651" y="116193"/>
                    <a:pt x="49818" y="130992"/>
                  </a:cubicBezTo>
                  <a:lnTo>
                    <a:pt x="50579" y="137748"/>
                  </a:lnTo>
                  <a:cubicBezTo>
                    <a:pt x="52672" y="155830"/>
                    <a:pt x="55430" y="180668"/>
                    <a:pt x="59045" y="195704"/>
                  </a:cubicBezTo>
                  <a:cubicBezTo>
                    <a:pt x="63802" y="216069"/>
                    <a:pt x="77120" y="247950"/>
                    <a:pt x="91579" y="255182"/>
                  </a:cubicBezTo>
                  <a:cubicBezTo>
                    <a:pt x="94129" y="256446"/>
                    <a:pt x="95978" y="258785"/>
                    <a:pt x="96621" y="261558"/>
                  </a:cubicBezTo>
                  <a:cubicBezTo>
                    <a:pt x="99570" y="274025"/>
                    <a:pt x="105278" y="304478"/>
                    <a:pt x="94529" y="316945"/>
                  </a:cubicBezTo>
                  <a:cubicBezTo>
                    <a:pt x="77215" y="336358"/>
                    <a:pt x="19376" y="350253"/>
                    <a:pt x="12812" y="352061"/>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25" name="Google Shape;125;p20"/>
            <p:cNvSpPr/>
            <p:nvPr/>
          </p:nvSpPr>
          <p:spPr>
            <a:xfrm>
              <a:off x="3946618" y="1644650"/>
              <a:ext cx="257848" cy="352460"/>
            </a:xfrm>
            <a:custGeom>
              <a:rect b="b" l="l" r="r" t="t"/>
              <a:pathLst>
                <a:path extrusionOk="0" h="352460" w="257848">
                  <a:moveTo>
                    <a:pt x="246750" y="352061"/>
                  </a:moveTo>
                  <a:lnTo>
                    <a:pt x="244562" y="352061"/>
                  </a:lnTo>
                  <a:cubicBezTo>
                    <a:pt x="237998" y="350538"/>
                    <a:pt x="179779" y="336644"/>
                    <a:pt x="162751" y="316754"/>
                  </a:cubicBezTo>
                  <a:cubicBezTo>
                    <a:pt x="151621" y="304478"/>
                    <a:pt x="157709" y="273549"/>
                    <a:pt x="161134" y="261083"/>
                  </a:cubicBezTo>
                  <a:cubicBezTo>
                    <a:pt x="161781" y="258310"/>
                    <a:pt x="163626" y="255970"/>
                    <a:pt x="166176" y="254707"/>
                  </a:cubicBezTo>
                  <a:cubicBezTo>
                    <a:pt x="180635" y="247474"/>
                    <a:pt x="193954" y="215594"/>
                    <a:pt x="198710" y="195228"/>
                  </a:cubicBezTo>
                  <a:cubicBezTo>
                    <a:pt x="202325" y="180192"/>
                    <a:pt x="205084" y="155354"/>
                    <a:pt x="207176" y="137273"/>
                  </a:cubicBezTo>
                  <a:lnTo>
                    <a:pt x="207938" y="130611"/>
                  </a:lnTo>
                  <a:cubicBezTo>
                    <a:pt x="210107" y="115780"/>
                    <a:pt x="210107" y="100714"/>
                    <a:pt x="207938" y="85883"/>
                  </a:cubicBezTo>
                  <a:cubicBezTo>
                    <a:pt x="202801" y="47817"/>
                    <a:pt x="162466" y="19268"/>
                    <a:pt x="114045" y="19268"/>
                  </a:cubicBezTo>
                  <a:cubicBezTo>
                    <a:pt x="65624" y="19268"/>
                    <a:pt x="25289" y="47817"/>
                    <a:pt x="20152" y="85883"/>
                  </a:cubicBezTo>
                  <a:cubicBezTo>
                    <a:pt x="20152" y="89404"/>
                    <a:pt x="19296" y="92640"/>
                    <a:pt x="19011" y="95400"/>
                  </a:cubicBezTo>
                  <a:cubicBezTo>
                    <a:pt x="18590" y="100656"/>
                    <a:pt x="13991" y="104576"/>
                    <a:pt x="8737" y="104155"/>
                  </a:cubicBezTo>
                  <a:cubicBezTo>
                    <a:pt x="3483" y="103734"/>
                    <a:pt x="-436" y="99133"/>
                    <a:pt x="-15" y="93877"/>
                  </a:cubicBezTo>
                  <a:cubicBezTo>
                    <a:pt x="-15" y="90261"/>
                    <a:pt x="651" y="86740"/>
                    <a:pt x="1126" y="82933"/>
                  </a:cubicBezTo>
                  <a:cubicBezTo>
                    <a:pt x="7215" y="35826"/>
                    <a:pt x="55636" y="-51"/>
                    <a:pt x="113569" y="-51"/>
                  </a:cubicBezTo>
                  <a:cubicBezTo>
                    <a:pt x="171503" y="-51"/>
                    <a:pt x="219924" y="35826"/>
                    <a:pt x="226393" y="83409"/>
                  </a:cubicBezTo>
                  <a:cubicBezTo>
                    <a:pt x="228647" y="99796"/>
                    <a:pt x="228647" y="116413"/>
                    <a:pt x="226393" y="132800"/>
                  </a:cubicBezTo>
                  <a:lnTo>
                    <a:pt x="225632" y="139366"/>
                  </a:lnTo>
                  <a:cubicBezTo>
                    <a:pt x="223710" y="159583"/>
                    <a:pt x="220751" y="179690"/>
                    <a:pt x="216785" y="199606"/>
                  </a:cubicBezTo>
                  <a:cubicBezTo>
                    <a:pt x="212313" y="218639"/>
                    <a:pt x="198805" y="255373"/>
                    <a:pt x="178733" y="269267"/>
                  </a:cubicBezTo>
                  <a:cubicBezTo>
                    <a:pt x="175594" y="284493"/>
                    <a:pt x="175023" y="300671"/>
                    <a:pt x="177591" y="304097"/>
                  </a:cubicBezTo>
                  <a:cubicBezTo>
                    <a:pt x="187104" y="315517"/>
                    <a:pt x="226773" y="328079"/>
                    <a:pt x="249319" y="333313"/>
                  </a:cubicBezTo>
                  <a:cubicBezTo>
                    <a:pt x="254570" y="333917"/>
                    <a:pt x="258347" y="338668"/>
                    <a:pt x="257738" y="343924"/>
                  </a:cubicBezTo>
                  <a:cubicBezTo>
                    <a:pt x="257129" y="349180"/>
                    <a:pt x="252382" y="352951"/>
                    <a:pt x="247131" y="352346"/>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126" name="Google Shape;126;p20"/>
          <p:cNvSpPr txBox="1"/>
          <p:nvPr/>
        </p:nvSpPr>
        <p:spPr>
          <a:xfrm>
            <a:off x="5242975" y="3523575"/>
            <a:ext cx="2875200" cy="66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00">
                <a:solidFill>
                  <a:srgbClr val="E23208"/>
                </a:solidFill>
                <a:latin typeface="Proxima Nova"/>
                <a:ea typeface="Proxima Nova"/>
                <a:cs typeface="Proxima Nova"/>
                <a:sym typeface="Proxima Nova"/>
              </a:rPr>
              <a:t>N=11 Participants</a:t>
            </a:r>
            <a:endParaRPr b="1" sz="1000">
              <a:solidFill>
                <a:srgbClr val="E23208"/>
              </a:solidFill>
              <a:latin typeface="Proxima Nova"/>
              <a:ea typeface="Proxima Nova"/>
              <a:cs typeface="Proxima Nova"/>
              <a:sym typeface="Proxima Nova"/>
            </a:endParaRPr>
          </a:p>
          <a:p>
            <a:pPr indent="-285750" lvl="0" marL="457200" rtl="0" algn="l">
              <a:lnSpc>
                <a:spcPct val="115000"/>
              </a:lnSpc>
              <a:spcBef>
                <a:spcPts val="800"/>
              </a:spcBef>
              <a:spcAft>
                <a:spcPts val="0"/>
              </a:spcAft>
              <a:buClr>
                <a:srgbClr val="E23208"/>
              </a:buClr>
              <a:buSzPts val="900"/>
              <a:buFont typeface="Proxima Nova"/>
              <a:buChar char="●"/>
            </a:pPr>
            <a:r>
              <a:rPr lang="en" sz="900">
                <a:solidFill>
                  <a:srgbClr val="E23208"/>
                </a:solidFill>
                <a:latin typeface="Proxima Nova"/>
                <a:ea typeface="Proxima Nova"/>
                <a:cs typeface="Proxima Nova"/>
                <a:sym typeface="Proxima Nova"/>
              </a:rPr>
              <a:t>(n=5 retail, n=6 grocery)</a:t>
            </a:r>
            <a:endParaRPr sz="900">
              <a:solidFill>
                <a:srgbClr val="E23208"/>
              </a:solidFill>
              <a:latin typeface="Proxima Nova"/>
              <a:ea typeface="Proxima Nova"/>
              <a:cs typeface="Proxima Nova"/>
              <a:sym typeface="Proxima Nova"/>
            </a:endParaRPr>
          </a:p>
          <a:p>
            <a:pPr indent="-285750" lvl="0" marL="457200" rtl="0" algn="l">
              <a:lnSpc>
                <a:spcPct val="115000"/>
              </a:lnSpc>
              <a:spcBef>
                <a:spcPts val="0"/>
              </a:spcBef>
              <a:spcAft>
                <a:spcPts val="0"/>
              </a:spcAft>
              <a:buClr>
                <a:srgbClr val="E23208"/>
              </a:buClr>
              <a:buSzPts val="900"/>
              <a:buFont typeface="Proxima Nova"/>
              <a:buChar char="●"/>
            </a:pPr>
            <a:r>
              <a:rPr lang="en" sz="900">
                <a:solidFill>
                  <a:srgbClr val="E23208"/>
                </a:solidFill>
                <a:latin typeface="Proxima Nova"/>
                <a:ea typeface="Proxima Nova"/>
                <a:cs typeface="Proxima Nova"/>
                <a:sym typeface="Proxima Nova"/>
              </a:rPr>
              <a:t>Includes a mix of 1st time NV shoppers and existing NV Cx</a:t>
            </a:r>
            <a:endParaRPr sz="900">
              <a:solidFill>
                <a:srgbClr val="E23208"/>
              </a:solidFill>
              <a:latin typeface="Proxima Nova"/>
              <a:ea typeface="Proxima Nova"/>
              <a:cs typeface="Proxima Nova"/>
              <a:sym typeface="Proxima Nova"/>
            </a:endParaRPr>
          </a:p>
          <a:p>
            <a:pPr indent="-285750" lvl="0" marL="457200" rtl="0" algn="l">
              <a:lnSpc>
                <a:spcPct val="115000"/>
              </a:lnSpc>
              <a:spcBef>
                <a:spcPts val="0"/>
              </a:spcBef>
              <a:spcAft>
                <a:spcPts val="0"/>
              </a:spcAft>
              <a:buClr>
                <a:srgbClr val="E23208"/>
              </a:buClr>
              <a:buSzPts val="900"/>
              <a:buFont typeface="Proxima Nova"/>
              <a:buChar char="●"/>
            </a:pPr>
            <a:r>
              <a:rPr lang="en" sz="900">
                <a:solidFill>
                  <a:srgbClr val="E23208"/>
                </a:solidFill>
                <a:latin typeface="Proxima Nova"/>
                <a:ea typeface="Proxima Nova"/>
                <a:cs typeface="Proxima Nova"/>
                <a:sym typeface="Proxima Nova"/>
              </a:rPr>
              <a:t>Balanced for geography, age and gender </a:t>
            </a:r>
            <a:endParaRPr sz="900">
              <a:solidFill>
                <a:srgbClr val="E23208"/>
              </a:solidFill>
              <a:latin typeface="Proxima Nova"/>
              <a:ea typeface="Proxima Nova"/>
              <a:cs typeface="Proxima Nova"/>
              <a:sym typeface="Proxima Nova"/>
            </a:endParaRPr>
          </a:p>
          <a:p>
            <a:pPr indent="0" lvl="0" marL="0" rtl="0" algn="l">
              <a:lnSpc>
                <a:spcPct val="115000"/>
              </a:lnSpc>
              <a:spcBef>
                <a:spcPts val="800"/>
              </a:spcBef>
              <a:spcAft>
                <a:spcPts val="0"/>
              </a:spcAft>
              <a:buNone/>
            </a:pPr>
            <a:r>
              <a:t/>
            </a:r>
            <a:endParaRPr b="1" sz="1000">
              <a:solidFill>
                <a:srgbClr val="E23208"/>
              </a:solidFill>
              <a:latin typeface="Proxima Nova"/>
              <a:ea typeface="Proxima Nova"/>
              <a:cs typeface="Proxima Nova"/>
              <a:sym typeface="Proxima Nova"/>
            </a:endParaRPr>
          </a:p>
          <a:p>
            <a:pPr indent="0" lvl="0" marL="0" rtl="0" algn="l">
              <a:lnSpc>
                <a:spcPct val="115000"/>
              </a:lnSpc>
              <a:spcBef>
                <a:spcPts val="800"/>
              </a:spcBef>
              <a:spcAft>
                <a:spcPts val="0"/>
              </a:spcAft>
              <a:buClr>
                <a:schemeClr val="dk1"/>
              </a:buClr>
              <a:buSzPts val="1100"/>
              <a:buFont typeface="Arial"/>
              <a:buNone/>
            </a:pPr>
            <a:r>
              <a:t/>
            </a:r>
            <a:endParaRPr b="1" sz="1000">
              <a:solidFill>
                <a:srgbClr val="E23208"/>
              </a:solidFill>
              <a:latin typeface="Proxima Nova"/>
              <a:ea typeface="Proxima Nova"/>
              <a:cs typeface="Proxima Nova"/>
              <a:sym typeface="Proxima Nova"/>
            </a:endParaRPr>
          </a:p>
          <a:p>
            <a:pPr indent="0" lvl="0" marL="457200" rtl="0" algn="l">
              <a:lnSpc>
                <a:spcPct val="115000"/>
              </a:lnSpc>
              <a:spcBef>
                <a:spcPts val="800"/>
              </a:spcBef>
              <a:spcAft>
                <a:spcPts val="0"/>
              </a:spcAft>
              <a:buNone/>
            </a:pPr>
            <a:r>
              <a:t/>
            </a:r>
            <a:endParaRPr sz="10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800"/>
              </a:spcAft>
              <a:buClr>
                <a:schemeClr val="dk1"/>
              </a:buClr>
              <a:buSzPts val="1100"/>
              <a:buFont typeface="Arial"/>
              <a:buNone/>
            </a:pPr>
            <a:r>
              <a:t/>
            </a:r>
            <a:endParaRPr i="1" sz="1000" u="sng">
              <a:solidFill>
                <a:schemeClr val="dk1"/>
              </a:solidFill>
              <a:latin typeface="Proxima Nova"/>
              <a:ea typeface="Proxima Nova"/>
              <a:cs typeface="Proxima Nova"/>
              <a:sym typeface="Proxima Nova"/>
            </a:endParaRPr>
          </a:p>
        </p:txBody>
      </p:sp>
      <p:grpSp>
        <p:nvGrpSpPr>
          <p:cNvPr id="127" name="Google Shape;127;p20"/>
          <p:cNvGrpSpPr/>
          <p:nvPr/>
        </p:nvGrpSpPr>
        <p:grpSpPr>
          <a:xfrm>
            <a:off x="4817173" y="3698495"/>
            <a:ext cx="349608" cy="315560"/>
            <a:chOff x="3592942" y="1644650"/>
            <a:chExt cx="611524" cy="551967"/>
          </a:xfrm>
        </p:grpSpPr>
        <p:sp>
          <p:nvSpPr>
            <p:cNvPr id="128" name="Google Shape;128;p20"/>
            <p:cNvSpPr/>
            <p:nvPr/>
          </p:nvSpPr>
          <p:spPr>
            <a:xfrm>
              <a:off x="3689101" y="2082220"/>
              <a:ext cx="156922" cy="114389"/>
            </a:xfrm>
            <a:custGeom>
              <a:rect b="b" l="l" r="r" t="t"/>
              <a:pathLst>
                <a:path extrusionOk="0" h="114389" w="156922">
                  <a:moveTo>
                    <a:pt x="9595" y="114338"/>
                  </a:moveTo>
                  <a:cubicBezTo>
                    <a:pt x="4882" y="114395"/>
                    <a:pt x="835" y="110998"/>
                    <a:pt x="82" y="106344"/>
                  </a:cubicBezTo>
                  <a:cubicBezTo>
                    <a:pt x="-772" y="101157"/>
                    <a:pt x="2740" y="96266"/>
                    <a:pt x="7924" y="95409"/>
                  </a:cubicBezTo>
                  <a:cubicBezTo>
                    <a:pt x="7941" y="95409"/>
                    <a:pt x="7959" y="95400"/>
                    <a:pt x="7978" y="95400"/>
                  </a:cubicBezTo>
                  <a:cubicBezTo>
                    <a:pt x="54115" y="87692"/>
                    <a:pt x="124321" y="71704"/>
                    <a:pt x="135926" y="59998"/>
                  </a:cubicBezTo>
                  <a:cubicBezTo>
                    <a:pt x="138685" y="55811"/>
                    <a:pt x="137544" y="32591"/>
                    <a:pt x="133358" y="11559"/>
                  </a:cubicBezTo>
                  <a:cubicBezTo>
                    <a:pt x="132307" y="6303"/>
                    <a:pt x="135714" y="1191"/>
                    <a:pt x="140968" y="139"/>
                  </a:cubicBezTo>
                  <a:cubicBezTo>
                    <a:pt x="146222" y="-912"/>
                    <a:pt x="151333" y="2497"/>
                    <a:pt x="152384" y="7753"/>
                  </a:cubicBezTo>
                  <a:cubicBezTo>
                    <a:pt x="156284" y="27452"/>
                    <a:pt x="161231" y="62092"/>
                    <a:pt x="149815" y="73512"/>
                  </a:cubicBezTo>
                  <a:cubicBezTo>
                    <a:pt x="129648" y="93687"/>
                    <a:pt x="30999" y="110912"/>
                    <a:pt x="11402" y="114243"/>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29" name="Google Shape;129;p20"/>
            <p:cNvSpPr/>
            <p:nvPr/>
          </p:nvSpPr>
          <p:spPr>
            <a:xfrm>
              <a:off x="3951288" y="2082315"/>
              <a:ext cx="156922" cy="114302"/>
            </a:xfrm>
            <a:custGeom>
              <a:rect b="b" l="l" r="r" t="t"/>
              <a:pathLst>
                <a:path extrusionOk="0" h="114302" w="156922">
                  <a:moveTo>
                    <a:pt x="146951" y="114243"/>
                  </a:moveTo>
                  <a:lnTo>
                    <a:pt x="145428" y="114243"/>
                  </a:lnTo>
                  <a:cubicBezTo>
                    <a:pt x="125832" y="110912"/>
                    <a:pt x="27183" y="93687"/>
                    <a:pt x="7015" y="73512"/>
                  </a:cubicBezTo>
                  <a:cubicBezTo>
                    <a:pt x="-4400" y="62092"/>
                    <a:pt x="547" y="27452"/>
                    <a:pt x="4447" y="7753"/>
                  </a:cubicBezTo>
                  <a:cubicBezTo>
                    <a:pt x="5498" y="2497"/>
                    <a:pt x="10608" y="-912"/>
                    <a:pt x="15862" y="139"/>
                  </a:cubicBezTo>
                  <a:cubicBezTo>
                    <a:pt x="21116" y="1191"/>
                    <a:pt x="24523" y="6303"/>
                    <a:pt x="23473" y="11559"/>
                  </a:cubicBezTo>
                  <a:cubicBezTo>
                    <a:pt x="19287" y="32591"/>
                    <a:pt x="18145" y="55811"/>
                    <a:pt x="21094" y="60284"/>
                  </a:cubicBezTo>
                  <a:cubicBezTo>
                    <a:pt x="32510" y="71704"/>
                    <a:pt x="102715" y="87692"/>
                    <a:pt x="148853" y="95400"/>
                  </a:cubicBezTo>
                  <a:cubicBezTo>
                    <a:pt x="154042" y="96228"/>
                    <a:pt x="157576" y="101100"/>
                    <a:pt x="156758" y="106287"/>
                  </a:cubicBezTo>
                  <a:cubicBezTo>
                    <a:pt x="156758" y="106306"/>
                    <a:pt x="156749" y="106325"/>
                    <a:pt x="156749" y="106344"/>
                  </a:cubicBezTo>
                  <a:cubicBezTo>
                    <a:pt x="155938" y="111074"/>
                    <a:pt x="151739" y="114452"/>
                    <a:pt x="146951" y="114243"/>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30" name="Google Shape;130;p20"/>
            <p:cNvSpPr/>
            <p:nvPr/>
          </p:nvSpPr>
          <p:spPr>
            <a:xfrm>
              <a:off x="3758789" y="1758848"/>
              <a:ext cx="279351" cy="352112"/>
            </a:xfrm>
            <a:custGeom>
              <a:rect b="b" l="l" r="r" t="t"/>
              <a:pathLst>
                <a:path extrusionOk="0" h="352112" w="279351">
                  <a:moveTo>
                    <a:pt x="177729" y="352061"/>
                  </a:moveTo>
                  <a:cubicBezTo>
                    <a:pt x="173017" y="352118"/>
                    <a:pt x="168970" y="348721"/>
                    <a:pt x="168217" y="344067"/>
                  </a:cubicBezTo>
                  <a:cubicBezTo>
                    <a:pt x="167320" y="338888"/>
                    <a:pt x="170790" y="333963"/>
                    <a:pt x="175967" y="333067"/>
                  </a:cubicBezTo>
                  <a:cubicBezTo>
                    <a:pt x="176047" y="333052"/>
                    <a:pt x="176127" y="333039"/>
                    <a:pt x="176207" y="333028"/>
                  </a:cubicBezTo>
                  <a:cubicBezTo>
                    <a:pt x="226150" y="324748"/>
                    <a:pt x="244415" y="246047"/>
                    <a:pt x="244510" y="245190"/>
                  </a:cubicBezTo>
                  <a:cubicBezTo>
                    <a:pt x="250439" y="218315"/>
                    <a:pt x="255011" y="191159"/>
                    <a:pt x="258209" y="163824"/>
                  </a:cubicBezTo>
                  <a:cubicBezTo>
                    <a:pt x="260863" y="144883"/>
                    <a:pt x="260863" y="125665"/>
                    <a:pt x="258209" y="106725"/>
                  </a:cubicBezTo>
                  <a:cubicBezTo>
                    <a:pt x="251455" y="55811"/>
                    <a:pt x="201607" y="18982"/>
                    <a:pt x="139678" y="18982"/>
                  </a:cubicBezTo>
                  <a:cubicBezTo>
                    <a:pt x="77749" y="18982"/>
                    <a:pt x="27901" y="55811"/>
                    <a:pt x="21052" y="106439"/>
                  </a:cubicBezTo>
                  <a:cubicBezTo>
                    <a:pt x="18397" y="125380"/>
                    <a:pt x="18397" y="144597"/>
                    <a:pt x="21052" y="163538"/>
                  </a:cubicBezTo>
                  <a:cubicBezTo>
                    <a:pt x="23620" y="186092"/>
                    <a:pt x="29423" y="222636"/>
                    <a:pt x="34655" y="244809"/>
                  </a:cubicBezTo>
                  <a:cubicBezTo>
                    <a:pt x="34655" y="245761"/>
                    <a:pt x="53110" y="324463"/>
                    <a:pt x="103053" y="332742"/>
                  </a:cubicBezTo>
                  <a:cubicBezTo>
                    <a:pt x="108307" y="333583"/>
                    <a:pt x="111885" y="338525"/>
                    <a:pt x="111044" y="343781"/>
                  </a:cubicBezTo>
                  <a:cubicBezTo>
                    <a:pt x="110203" y="349037"/>
                    <a:pt x="105263" y="352613"/>
                    <a:pt x="100009" y="351775"/>
                  </a:cubicBezTo>
                  <a:cubicBezTo>
                    <a:pt x="37319" y="341307"/>
                    <a:pt x="16961" y="252994"/>
                    <a:pt x="16105" y="249282"/>
                  </a:cubicBezTo>
                  <a:cubicBezTo>
                    <a:pt x="10778" y="226538"/>
                    <a:pt x="4784" y="189043"/>
                    <a:pt x="2121" y="165917"/>
                  </a:cubicBezTo>
                  <a:cubicBezTo>
                    <a:pt x="-768" y="145272"/>
                    <a:pt x="-768" y="124324"/>
                    <a:pt x="2121" y="103679"/>
                  </a:cubicBezTo>
                  <a:cubicBezTo>
                    <a:pt x="10302" y="43630"/>
                    <a:pt x="68141" y="-51"/>
                    <a:pt x="139678" y="-51"/>
                  </a:cubicBezTo>
                  <a:cubicBezTo>
                    <a:pt x="211215" y="-51"/>
                    <a:pt x="269054" y="43630"/>
                    <a:pt x="277140" y="103870"/>
                  </a:cubicBezTo>
                  <a:cubicBezTo>
                    <a:pt x="280028" y="124515"/>
                    <a:pt x="280028" y="145463"/>
                    <a:pt x="277140" y="166108"/>
                  </a:cubicBezTo>
                  <a:cubicBezTo>
                    <a:pt x="274476" y="189233"/>
                    <a:pt x="268483" y="226728"/>
                    <a:pt x="263060" y="249568"/>
                  </a:cubicBezTo>
                  <a:cubicBezTo>
                    <a:pt x="262299" y="253184"/>
                    <a:pt x="241942" y="341497"/>
                    <a:pt x="179252" y="351966"/>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31" name="Google Shape;131;p20"/>
            <p:cNvSpPr/>
            <p:nvPr/>
          </p:nvSpPr>
          <p:spPr>
            <a:xfrm>
              <a:off x="3592942" y="1644650"/>
              <a:ext cx="257847" cy="352175"/>
            </a:xfrm>
            <a:custGeom>
              <a:rect b="b" l="l" r="r" t="t"/>
              <a:pathLst>
                <a:path extrusionOk="0" h="352175" w="257847">
                  <a:moveTo>
                    <a:pt x="10624" y="352061"/>
                  </a:moveTo>
                  <a:cubicBezTo>
                    <a:pt x="5371" y="352665"/>
                    <a:pt x="622" y="348895"/>
                    <a:pt x="18" y="343639"/>
                  </a:cubicBezTo>
                  <a:cubicBezTo>
                    <a:pt x="-586" y="338383"/>
                    <a:pt x="3183" y="333632"/>
                    <a:pt x="8437" y="333028"/>
                  </a:cubicBezTo>
                  <a:cubicBezTo>
                    <a:pt x="30982" y="327794"/>
                    <a:pt x="70366" y="315232"/>
                    <a:pt x="80259" y="303717"/>
                  </a:cubicBezTo>
                  <a:cubicBezTo>
                    <a:pt x="82733" y="300386"/>
                    <a:pt x="82162" y="284684"/>
                    <a:pt x="79022" y="268981"/>
                  </a:cubicBezTo>
                  <a:cubicBezTo>
                    <a:pt x="58189" y="255373"/>
                    <a:pt x="45061" y="218829"/>
                    <a:pt x="40590" y="199796"/>
                  </a:cubicBezTo>
                  <a:cubicBezTo>
                    <a:pt x="36620" y="179880"/>
                    <a:pt x="33667" y="159774"/>
                    <a:pt x="31743" y="139557"/>
                  </a:cubicBezTo>
                  <a:lnTo>
                    <a:pt x="30982" y="132895"/>
                  </a:lnTo>
                  <a:cubicBezTo>
                    <a:pt x="28718" y="116541"/>
                    <a:pt x="28718" y="99953"/>
                    <a:pt x="30982" y="83599"/>
                  </a:cubicBezTo>
                  <a:cubicBezTo>
                    <a:pt x="37451" y="35826"/>
                    <a:pt x="85872" y="-51"/>
                    <a:pt x="143805" y="-51"/>
                  </a:cubicBezTo>
                  <a:cubicBezTo>
                    <a:pt x="201739" y="-51"/>
                    <a:pt x="250160" y="35826"/>
                    <a:pt x="256629" y="83409"/>
                  </a:cubicBezTo>
                  <a:cubicBezTo>
                    <a:pt x="256629" y="87216"/>
                    <a:pt x="257485" y="90737"/>
                    <a:pt x="257770" y="94353"/>
                  </a:cubicBezTo>
                  <a:cubicBezTo>
                    <a:pt x="258191" y="99609"/>
                    <a:pt x="254272" y="104210"/>
                    <a:pt x="249018" y="104631"/>
                  </a:cubicBezTo>
                  <a:cubicBezTo>
                    <a:pt x="243764" y="105052"/>
                    <a:pt x="239165" y="101132"/>
                    <a:pt x="238745" y="95876"/>
                  </a:cubicBezTo>
                  <a:cubicBezTo>
                    <a:pt x="238745" y="92640"/>
                    <a:pt x="238079" y="89404"/>
                    <a:pt x="237603" y="86359"/>
                  </a:cubicBezTo>
                  <a:cubicBezTo>
                    <a:pt x="232466" y="48293"/>
                    <a:pt x="192131" y="19743"/>
                    <a:pt x="143710" y="19743"/>
                  </a:cubicBezTo>
                  <a:cubicBezTo>
                    <a:pt x="95290" y="19743"/>
                    <a:pt x="54955" y="48293"/>
                    <a:pt x="49818" y="86359"/>
                  </a:cubicBezTo>
                  <a:cubicBezTo>
                    <a:pt x="47651" y="101157"/>
                    <a:pt x="47651" y="116193"/>
                    <a:pt x="49818" y="130992"/>
                  </a:cubicBezTo>
                  <a:lnTo>
                    <a:pt x="50579" y="137748"/>
                  </a:lnTo>
                  <a:cubicBezTo>
                    <a:pt x="52672" y="155830"/>
                    <a:pt x="55430" y="180668"/>
                    <a:pt x="59045" y="195704"/>
                  </a:cubicBezTo>
                  <a:cubicBezTo>
                    <a:pt x="63802" y="216069"/>
                    <a:pt x="77120" y="247950"/>
                    <a:pt x="91579" y="255182"/>
                  </a:cubicBezTo>
                  <a:cubicBezTo>
                    <a:pt x="94129" y="256446"/>
                    <a:pt x="95978" y="258785"/>
                    <a:pt x="96621" y="261558"/>
                  </a:cubicBezTo>
                  <a:cubicBezTo>
                    <a:pt x="99570" y="274025"/>
                    <a:pt x="105278" y="304478"/>
                    <a:pt x="94529" y="316945"/>
                  </a:cubicBezTo>
                  <a:cubicBezTo>
                    <a:pt x="77215" y="336358"/>
                    <a:pt x="19376" y="350253"/>
                    <a:pt x="12812" y="352061"/>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32" name="Google Shape;132;p20"/>
            <p:cNvSpPr/>
            <p:nvPr/>
          </p:nvSpPr>
          <p:spPr>
            <a:xfrm>
              <a:off x="3946618" y="1644650"/>
              <a:ext cx="257848" cy="352460"/>
            </a:xfrm>
            <a:custGeom>
              <a:rect b="b" l="l" r="r" t="t"/>
              <a:pathLst>
                <a:path extrusionOk="0" h="352460" w="257848">
                  <a:moveTo>
                    <a:pt x="246750" y="352061"/>
                  </a:moveTo>
                  <a:lnTo>
                    <a:pt x="244562" y="352061"/>
                  </a:lnTo>
                  <a:cubicBezTo>
                    <a:pt x="237998" y="350538"/>
                    <a:pt x="179779" y="336644"/>
                    <a:pt x="162751" y="316754"/>
                  </a:cubicBezTo>
                  <a:cubicBezTo>
                    <a:pt x="151621" y="304478"/>
                    <a:pt x="157709" y="273549"/>
                    <a:pt x="161134" y="261083"/>
                  </a:cubicBezTo>
                  <a:cubicBezTo>
                    <a:pt x="161781" y="258310"/>
                    <a:pt x="163626" y="255970"/>
                    <a:pt x="166176" y="254707"/>
                  </a:cubicBezTo>
                  <a:cubicBezTo>
                    <a:pt x="180635" y="247474"/>
                    <a:pt x="193954" y="215594"/>
                    <a:pt x="198710" y="195228"/>
                  </a:cubicBezTo>
                  <a:cubicBezTo>
                    <a:pt x="202325" y="180192"/>
                    <a:pt x="205084" y="155354"/>
                    <a:pt x="207176" y="137273"/>
                  </a:cubicBezTo>
                  <a:lnTo>
                    <a:pt x="207938" y="130611"/>
                  </a:lnTo>
                  <a:cubicBezTo>
                    <a:pt x="210107" y="115780"/>
                    <a:pt x="210107" y="100714"/>
                    <a:pt x="207938" y="85883"/>
                  </a:cubicBezTo>
                  <a:cubicBezTo>
                    <a:pt x="202801" y="47817"/>
                    <a:pt x="162466" y="19268"/>
                    <a:pt x="114045" y="19268"/>
                  </a:cubicBezTo>
                  <a:cubicBezTo>
                    <a:pt x="65624" y="19268"/>
                    <a:pt x="25289" y="47817"/>
                    <a:pt x="20152" y="85883"/>
                  </a:cubicBezTo>
                  <a:cubicBezTo>
                    <a:pt x="20152" y="89404"/>
                    <a:pt x="19296" y="92640"/>
                    <a:pt x="19011" y="95400"/>
                  </a:cubicBezTo>
                  <a:cubicBezTo>
                    <a:pt x="18590" y="100656"/>
                    <a:pt x="13991" y="104576"/>
                    <a:pt x="8737" y="104155"/>
                  </a:cubicBezTo>
                  <a:cubicBezTo>
                    <a:pt x="3483" y="103734"/>
                    <a:pt x="-436" y="99133"/>
                    <a:pt x="-15" y="93877"/>
                  </a:cubicBezTo>
                  <a:cubicBezTo>
                    <a:pt x="-15" y="90261"/>
                    <a:pt x="651" y="86740"/>
                    <a:pt x="1126" y="82933"/>
                  </a:cubicBezTo>
                  <a:cubicBezTo>
                    <a:pt x="7215" y="35826"/>
                    <a:pt x="55636" y="-51"/>
                    <a:pt x="113569" y="-51"/>
                  </a:cubicBezTo>
                  <a:cubicBezTo>
                    <a:pt x="171503" y="-51"/>
                    <a:pt x="219924" y="35826"/>
                    <a:pt x="226393" y="83409"/>
                  </a:cubicBezTo>
                  <a:cubicBezTo>
                    <a:pt x="228647" y="99796"/>
                    <a:pt x="228647" y="116413"/>
                    <a:pt x="226393" y="132800"/>
                  </a:cubicBezTo>
                  <a:lnTo>
                    <a:pt x="225632" y="139366"/>
                  </a:lnTo>
                  <a:cubicBezTo>
                    <a:pt x="223710" y="159583"/>
                    <a:pt x="220751" y="179690"/>
                    <a:pt x="216785" y="199606"/>
                  </a:cubicBezTo>
                  <a:cubicBezTo>
                    <a:pt x="212313" y="218639"/>
                    <a:pt x="198805" y="255373"/>
                    <a:pt x="178733" y="269267"/>
                  </a:cubicBezTo>
                  <a:cubicBezTo>
                    <a:pt x="175594" y="284493"/>
                    <a:pt x="175023" y="300671"/>
                    <a:pt x="177591" y="304097"/>
                  </a:cubicBezTo>
                  <a:cubicBezTo>
                    <a:pt x="187104" y="315517"/>
                    <a:pt x="226773" y="328079"/>
                    <a:pt x="249319" y="333313"/>
                  </a:cubicBezTo>
                  <a:cubicBezTo>
                    <a:pt x="254570" y="333917"/>
                    <a:pt x="258347" y="338668"/>
                    <a:pt x="257738" y="343924"/>
                  </a:cubicBezTo>
                  <a:cubicBezTo>
                    <a:pt x="257129" y="349180"/>
                    <a:pt x="252382" y="352951"/>
                    <a:pt x="247131" y="352346"/>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133" name="Google Shape;133;p20"/>
          <p:cNvSpPr txBox="1"/>
          <p:nvPr/>
        </p:nvSpPr>
        <p:spPr>
          <a:xfrm>
            <a:off x="113575" y="4765700"/>
            <a:ext cx="52905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800">
                <a:solidFill>
                  <a:srgbClr val="888888"/>
                </a:solidFill>
                <a:latin typeface="Proxima Nova"/>
                <a:ea typeface="Proxima Nova"/>
                <a:cs typeface="Proxima Nova"/>
                <a:sym typeface="Proxima Nova"/>
              </a:rPr>
              <a:t>*Additional shop-ex feedback to be provided in upcoming memo</a:t>
            </a:r>
            <a:endParaRPr sz="800"/>
          </a:p>
        </p:txBody>
      </p:sp>
      <p:sp>
        <p:nvSpPr>
          <p:cNvPr id="134" name="Google Shape;134;p20"/>
          <p:cNvSpPr txBox="1"/>
          <p:nvPr/>
        </p:nvSpPr>
        <p:spPr>
          <a:xfrm>
            <a:off x="4633375" y="2000200"/>
            <a:ext cx="3345000" cy="1351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000">
                <a:solidFill>
                  <a:schemeClr val="dk2"/>
                </a:solidFill>
                <a:latin typeface="Proxima Nova"/>
                <a:ea typeface="Proxima Nova"/>
                <a:cs typeface="Proxima Nova"/>
                <a:sym typeface="Proxima Nova"/>
              </a:rPr>
              <a:t>30 min 1:1 Interview: May 2022</a:t>
            </a:r>
            <a:endParaRPr b="1" sz="1000">
              <a:solidFill>
                <a:schemeClr val="dk2"/>
              </a:solidFill>
              <a:latin typeface="Proxima Nova"/>
              <a:ea typeface="Proxima Nova"/>
              <a:cs typeface="Proxima Nova"/>
              <a:sym typeface="Proxima Nova"/>
            </a:endParaRPr>
          </a:p>
          <a:p>
            <a:pPr indent="0" lvl="0" marL="0" rtl="0" algn="ctr">
              <a:lnSpc>
                <a:spcPct val="115000"/>
              </a:lnSpc>
              <a:spcBef>
                <a:spcPts val="1000"/>
              </a:spcBef>
              <a:spcAft>
                <a:spcPts val="1000"/>
              </a:spcAft>
              <a:buNone/>
            </a:pPr>
            <a:r>
              <a:rPr lang="en" sz="1000">
                <a:solidFill>
                  <a:schemeClr val="dk2"/>
                </a:solidFill>
                <a:latin typeface="Proxima Nova"/>
                <a:ea typeface="Proxima Nova"/>
                <a:cs typeface="Proxima Nova"/>
                <a:sym typeface="Proxima Nova"/>
              </a:rPr>
              <a:t>A subset of respondents were selected to participate in a deep dive conversation on why DoorDash is perceived as expensive, what is fair, and how they think about cost when shopping for NV categories on and off the DoorDash app</a:t>
            </a:r>
            <a:endParaRPr>
              <a:solidFill>
                <a:schemeClr val="dk2"/>
              </a:solidFill>
            </a:endParaRPr>
          </a:p>
        </p:txBody>
      </p:sp>
      <p:sp>
        <p:nvSpPr>
          <p:cNvPr id="135" name="Google Shape;135;p20"/>
          <p:cNvSpPr txBox="1"/>
          <p:nvPr>
            <p:ph idx="12" type="sldNum"/>
          </p:nvPr>
        </p:nvSpPr>
        <p:spPr>
          <a:xfrm>
            <a:off x="79462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6" name="Google Shape;136;p20"/>
          <p:cNvPicPr preferRelativeResize="0"/>
          <p:nvPr/>
        </p:nvPicPr>
        <p:blipFill>
          <a:blip r:embed="rId4">
            <a:alphaModFix/>
          </a:blip>
          <a:stretch>
            <a:fillRect/>
          </a:stretch>
        </p:blipFill>
        <p:spPr>
          <a:xfrm>
            <a:off x="5404075" y="4706400"/>
            <a:ext cx="273999" cy="273999"/>
          </a:xfrm>
          <a:prstGeom prst="rect">
            <a:avLst/>
          </a:prstGeom>
          <a:noFill/>
          <a:ln>
            <a:noFill/>
          </a:ln>
        </p:spPr>
      </p:pic>
      <p:pic>
        <p:nvPicPr>
          <p:cNvPr id="137" name="Google Shape;137;p20"/>
          <p:cNvPicPr preferRelativeResize="0"/>
          <p:nvPr/>
        </p:nvPicPr>
        <p:blipFill>
          <a:blip r:embed="rId5">
            <a:alphaModFix/>
          </a:blip>
          <a:stretch>
            <a:fillRect/>
          </a:stretch>
        </p:blipFill>
        <p:spPr>
          <a:xfrm>
            <a:off x="6538162" y="4706625"/>
            <a:ext cx="273999" cy="273999"/>
          </a:xfrm>
          <a:prstGeom prst="rect">
            <a:avLst/>
          </a:prstGeom>
          <a:noFill/>
          <a:ln>
            <a:noFill/>
          </a:ln>
        </p:spPr>
      </p:pic>
      <p:sp>
        <p:nvSpPr>
          <p:cNvPr id="138" name="Google Shape;138;p20"/>
          <p:cNvSpPr txBox="1"/>
          <p:nvPr/>
        </p:nvSpPr>
        <p:spPr>
          <a:xfrm>
            <a:off x="5568450" y="4628075"/>
            <a:ext cx="113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Skews Cx who completed retail</a:t>
            </a:r>
            <a:endParaRPr sz="800"/>
          </a:p>
        </p:txBody>
      </p:sp>
      <p:sp>
        <p:nvSpPr>
          <p:cNvPr id="139" name="Google Shape;139;p20"/>
          <p:cNvSpPr txBox="1"/>
          <p:nvPr/>
        </p:nvSpPr>
        <p:spPr>
          <a:xfrm>
            <a:off x="6757338" y="4628075"/>
            <a:ext cx="113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Skews Cx who completed grocery</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5" name="Google Shape;145;p21"/>
          <p:cNvSpPr txBox="1"/>
          <p:nvPr/>
        </p:nvSpPr>
        <p:spPr>
          <a:xfrm>
            <a:off x="658700" y="619200"/>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666666"/>
                </a:solidFill>
                <a:latin typeface="Proxima Nova"/>
                <a:ea typeface="Proxima Nova"/>
                <a:cs typeface="Proxima Nova"/>
                <a:sym typeface="Proxima Nova"/>
              </a:rPr>
              <a:t>Covered today</a:t>
            </a:r>
            <a:endParaRPr b="1" sz="2500">
              <a:solidFill>
                <a:srgbClr val="666666"/>
              </a:solidFill>
              <a:latin typeface="Proxima Nova"/>
              <a:ea typeface="Proxima Nova"/>
              <a:cs typeface="Proxima Nova"/>
              <a:sym typeface="Proxima Nova"/>
            </a:endParaRPr>
          </a:p>
        </p:txBody>
      </p:sp>
      <p:sp>
        <p:nvSpPr>
          <p:cNvPr id="146" name="Google Shape;146;p21"/>
          <p:cNvSpPr txBox="1"/>
          <p:nvPr/>
        </p:nvSpPr>
        <p:spPr>
          <a:xfrm>
            <a:off x="658700" y="2240800"/>
            <a:ext cx="14223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3008"/>
                </a:solidFill>
                <a:latin typeface="Proxima Nova"/>
                <a:ea typeface="Proxima Nova"/>
                <a:cs typeface="Proxima Nova"/>
                <a:sym typeface="Proxima Nova"/>
              </a:rPr>
              <a:t>1.0 Cx perceptions</a:t>
            </a:r>
            <a:endParaRPr b="1" sz="1100">
              <a:solidFill>
                <a:srgbClr val="FF3008"/>
              </a:solidFill>
              <a:latin typeface="Proxima Nova"/>
              <a:ea typeface="Proxima Nova"/>
              <a:cs typeface="Proxima Nova"/>
              <a:sym typeface="Proxima Nova"/>
            </a:endParaRPr>
          </a:p>
        </p:txBody>
      </p:sp>
      <p:sp>
        <p:nvSpPr>
          <p:cNvPr id="147" name="Google Shape;147;p21"/>
          <p:cNvSpPr txBox="1"/>
          <p:nvPr/>
        </p:nvSpPr>
        <p:spPr>
          <a:xfrm>
            <a:off x="658700" y="2758400"/>
            <a:ext cx="2185200" cy="773700"/>
          </a:xfrm>
          <a:prstGeom prst="rect">
            <a:avLst/>
          </a:prstGeom>
          <a:noFill/>
          <a:ln>
            <a:noFill/>
          </a:ln>
        </p:spPr>
        <p:txBody>
          <a:bodyPr anchorCtr="0" anchor="t" bIns="91425" lIns="91425" spcFirstLastPara="1" rIns="91425" wrap="square" tIns="91425">
            <a:noAutofit/>
          </a:bodyPr>
          <a:lstStyle/>
          <a:p>
            <a:pPr indent="-228600" lvl="0" marL="228600" rtl="0" algn="l">
              <a:lnSpc>
                <a:spcPct val="130000"/>
              </a:lnSpc>
              <a:spcBef>
                <a:spcPts val="0"/>
              </a:spcBef>
              <a:spcAft>
                <a:spcPts val="0"/>
              </a:spcAft>
              <a:buClr>
                <a:srgbClr val="999999"/>
              </a:buClr>
              <a:buSzPts val="900"/>
              <a:buFont typeface="Proxima Nova"/>
              <a:buChar char="●"/>
            </a:pPr>
            <a:r>
              <a:rPr lang="en" sz="900">
                <a:solidFill>
                  <a:srgbClr val="999999"/>
                </a:solidFill>
                <a:latin typeface="Proxima Nova"/>
                <a:ea typeface="Proxima Nova"/>
                <a:cs typeface="Proxima Nova"/>
                <a:sym typeface="Proxima Nova"/>
              </a:rPr>
              <a:t>Expectations</a:t>
            </a:r>
            <a:endParaRPr sz="900">
              <a:solidFill>
                <a:srgbClr val="999999"/>
              </a:solidFill>
              <a:latin typeface="Proxima Nova"/>
              <a:ea typeface="Proxima Nova"/>
              <a:cs typeface="Proxima Nova"/>
              <a:sym typeface="Proxima Nova"/>
            </a:endParaRPr>
          </a:p>
          <a:p>
            <a:pPr indent="-228600" lvl="0" marL="228600" rtl="0" algn="l">
              <a:lnSpc>
                <a:spcPct val="130000"/>
              </a:lnSpc>
              <a:spcBef>
                <a:spcPts val="0"/>
              </a:spcBef>
              <a:spcAft>
                <a:spcPts val="0"/>
              </a:spcAft>
              <a:buClr>
                <a:srgbClr val="999999"/>
              </a:buClr>
              <a:buSzPts val="900"/>
              <a:buFont typeface="Proxima Nova"/>
              <a:buChar char="●"/>
            </a:pPr>
            <a:r>
              <a:rPr lang="en" sz="900">
                <a:solidFill>
                  <a:srgbClr val="999999"/>
                </a:solidFill>
                <a:latin typeface="Proxima Nova"/>
                <a:ea typeface="Proxima Nova"/>
                <a:cs typeface="Proxima Nova"/>
                <a:sym typeface="Proxima Nova"/>
              </a:rPr>
              <a:t>Drivers of expense</a:t>
            </a:r>
            <a:endParaRPr sz="900">
              <a:solidFill>
                <a:srgbClr val="999999"/>
              </a:solidFill>
              <a:latin typeface="Proxima Nova"/>
              <a:ea typeface="Proxima Nova"/>
              <a:cs typeface="Proxima Nova"/>
              <a:sym typeface="Proxima Nova"/>
            </a:endParaRPr>
          </a:p>
          <a:p>
            <a:pPr indent="-228600" lvl="0" marL="228600" rtl="0" algn="l">
              <a:lnSpc>
                <a:spcPct val="130000"/>
              </a:lnSpc>
              <a:spcBef>
                <a:spcPts val="0"/>
              </a:spcBef>
              <a:spcAft>
                <a:spcPts val="0"/>
              </a:spcAft>
              <a:buClr>
                <a:srgbClr val="999999"/>
              </a:buClr>
              <a:buSzPts val="900"/>
              <a:buFont typeface="Proxima Nova"/>
              <a:buChar char="●"/>
            </a:pPr>
            <a:r>
              <a:rPr lang="en" sz="900">
                <a:solidFill>
                  <a:srgbClr val="999999"/>
                </a:solidFill>
                <a:latin typeface="Proxima Nova"/>
                <a:ea typeface="Proxima Nova"/>
                <a:cs typeface="Proxima Nova"/>
                <a:sym typeface="Proxima Nova"/>
              </a:rPr>
              <a:t>How it all works</a:t>
            </a:r>
            <a:endParaRPr sz="900">
              <a:solidFill>
                <a:srgbClr val="999999"/>
              </a:solidFill>
              <a:latin typeface="Proxima Nova"/>
              <a:ea typeface="Proxima Nova"/>
              <a:cs typeface="Proxima Nova"/>
              <a:sym typeface="Proxima Nova"/>
            </a:endParaRPr>
          </a:p>
        </p:txBody>
      </p:sp>
      <p:sp>
        <p:nvSpPr>
          <p:cNvPr id="148" name="Google Shape;148;p21"/>
          <p:cNvSpPr txBox="1"/>
          <p:nvPr/>
        </p:nvSpPr>
        <p:spPr>
          <a:xfrm>
            <a:off x="2885500" y="2240800"/>
            <a:ext cx="22602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3008"/>
                </a:solidFill>
                <a:latin typeface="Proxima Nova"/>
                <a:ea typeface="Proxima Nova"/>
                <a:cs typeface="Proxima Nova"/>
                <a:sym typeface="Proxima Nova"/>
              </a:rPr>
              <a:t>2.0 Shopping considerations &amp; mental math</a:t>
            </a:r>
            <a:endParaRPr b="1" sz="1100">
              <a:solidFill>
                <a:srgbClr val="FF3008"/>
              </a:solidFill>
              <a:latin typeface="Proxima Nova"/>
              <a:ea typeface="Proxima Nova"/>
              <a:cs typeface="Proxima Nova"/>
              <a:sym typeface="Proxima Nova"/>
            </a:endParaRPr>
          </a:p>
        </p:txBody>
      </p:sp>
      <p:sp>
        <p:nvSpPr>
          <p:cNvPr id="149" name="Google Shape;149;p21"/>
          <p:cNvSpPr txBox="1"/>
          <p:nvPr/>
        </p:nvSpPr>
        <p:spPr>
          <a:xfrm>
            <a:off x="2885500" y="2758400"/>
            <a:ext cx="2331600" cy="773700"/>
          </a:xfrm>
          <a:prstGeom prst="rect">
            <a:avLst/>
          </a:prstGeom>
          <a:noFill/>
          <a:ln>
            <a:noFill/>
          </a:ln>
        </p:spPr>
        <p:txBody>
          <a:bodyPr anchorCtr="0" anchor="t" bIns="91425" lIns="91425" spcFirstLastPara="1" rIns="91425" wrap="square" tIns="91425">
            <a:noAutofit/>
          </a:bodyPr>
          <a:lstStyle/>
          <a:p>
            <a:pPr indent="-171450" lvl="0" marL="171450" rtl="0" algn="l">
              <a:lnSpc>
                <a:spcPct val="130000"/>
              </a:lnSpc>
              <a:spcBef>
                <a:spcPts val="0"/>
              </a:spcBef>
              <a:spcAft>
                <a:spcPts val="0"/>
              </a:spcAft>
              <a:buClr>
                <a:srgbClr val="999999"/>
              </a:buClr>
              <a:buSzPts val="900"/>
              <a:buFont typeface="Proxima Nova"/>
              <a:buChar char="●"/>
            </a:pPr>
            <a:r>
              <a:rPr lang="en" sz="900">
                <a:solidFill>
                  <a:srgbClr val="999999"/>
                </a:solidFill>
                <a:latin typeface="Proxima Nova"/>
                <a:ea typeface="Proxima Nova"/>
                <a:cs typeface="Proxima Nova"/>
                <a:sym typeface="Proxima Nova"/>
              </a:rPr>
              <a:t>Factors for and against shopping on DoorDash</a:t>
            </a:r>
            <a:endParaRPr sz="900">
              <a:solidFill>
                <a:srgbClr val="999999"/>
              </a:solidFill>
              <a:latin typeface="Proxima Nova"/>
              <a:ea typeface="Proxima Nova"/>
              <a:cs typeface="Proxima Nova"/>
              <a:sym typeface="Proxima Nova"/>
            </a:endParaRPr>
          </a:p>
          <a:p>
            <a:pPr indent="-171450" lvl="0" marL="171450" rtl="0" algn="l">
              <a:lnSpc>
                <a:spcPct val="130000"/>
              </a:lnSpc>
              <a:spcBef>
                <a:spcPts val="0"/>
              </a:spcBef>
              <a:spcAft>
                <a:spcPts val="0"/>
              </a:spcAft>
              <a:buClr>
                <a:srgbClr val="999999"/>
              </a:buClr>
              <a:buSzPts val="900"/>
              <a:buFont typeface="Proxima Nova"/>
              <a:buChar char="●"/>
            </a:pPr>
            <a:r>
              <a:rPr lang="en" sz="900">
                <a:solidFill>
                  <a:srgbClr val="999999"/>
                </a:solidFill>
                <a:latin typeface="Proxima Nova"/>
                <a:ea typeface="Proxima Nova"/>
                <a:cs typeface="Proxima Nova"/>
                <a:sym typeface="Proxima Nova"/>
              </a:rPr>
              <a:t>Thoughts around fees, inflation and tipping</a:t>
            </a:r>
            <a:endParaRPr sz="900">
              <a:solidFill>
                <a:srgbClr val="999999"/>
              </a:solidFill>
              <a:latin typeface="Proxima Nova"/>
              <a:ea typeface="Proxima Nova"/>
              <a:cs typeface="Proxima Nova"/>
              <a:sym typeface="Proxima Nova"/>
            </a:endParaRPr>
          </a:p>
        </p:txBody>
      </p:sp>
      <p:sp>
        <p:nvSpPr>
          <p:cNvPr id="150" name="Google Shape;150;p21"/>
          <p:cNvSpPr txBox="1"/>
          <p:nvPr/>
        </p:nvSpPr>
        <p:spPr>
          <a:xfrm>
            <a:off x="5797800" y="2240800"/>
            <a:ext cx="19641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3008"/>
                </a:solidFill>
                <a:latin typeface="Proxima Nova"/>
                <a:ea typeface="Proxima Nova"/>
                <a:cs typeface="Proxima Nova"/>
                <a:sym typeface="Proxima Nova"/>
              </a:rPr>
              <a:t>3.0 Making the mental math easier</a:t>
            </a:r>
            <a:endParaRPr b="1" sz="1100">
              <a:solidFill>
                <a:srgbClr val="FF3008"/>
              </a:solidFill>
              <a:latin typeface="Proxima Nova"/>
              <a:ea typeface="Proxima Nova"/>
              <a:cs typeface="Proxima Nova"/>
              <a:sym typeface="Proxima Nova"/>
            </a:endParaRPr>
          </a:p>
        </p:txBody>
      </p:sp>
      <p:sp>
        <p:nvSpPr>
          <p:cNvPr id="151" name="Google Shape;151;p21"/>
          <p:cNvSpPr txBox="1"/>
          <p:nvPr/>
        </p:nvSpPr>
        <p:spPr>
          <a:xfrm>
            <a:off x="5797800" y="2753725"/>
            <a:ext cx="1964100" cy="773700"/>
          </a:xfrm>
          <a:prstGeom prst="rect">
            <a:avLst/>
          </a:prstGeom>
          <a:noFill/>
          <a:ln>
            <a:noFill/>
          </a:ln>
        </p:spPr>
        <p:txBody>
          <a:bodyPr anchorCtr="0" anchor="t" bIns="91425" lIns="91425" spcFirstLastPara="1" rIns="91425" wrap="square" tIns="91425">
            <a:noAutofit/>
          </a:bodyPr>
          <a:lstStyle/>
          <a:p>
            <a:pPr indent="-171450" lvl="0" marL="171450" rtl="0" algn="l">
              <a:lnSpc>
                <a:spcPct val="130000"/>
              </a:lnSpc>
              <a:spcBef>
                <a:spcPts val="0"/>
              </a:spcBef>
              <a:spcAft>
                <a:spcPts val="0"/>
              </a:spcAft>
              <a:buClr>
                <a:srgbClr val="999999"/>
              </a:buClr>
              <a:buSzPts val="900"/>
              <a:buFont typeface="Proxima Nova"/>
              <a:buChar char="●"/>
            </a:pPr>
            <a:r>
              <a:rPr lang="en" sz="900">
                <a:solidFill>
                  <a:srgbClr val="999999"/>
                </a:solidFill>
                <a:latin typeface="Proxima Nova"/>
                <a:ea typeface="Proxima Nova"/>
                <a:cs typeface="Proxima Nova"/>
                <a:sym typeface="Proxima Nova"/>
              </a:rPr>
              <a:t>Cx recommended services</a:t>
            </a:r>
            <a:endParaRPr sz="900">
              <a:solidFill>
                <a:srgbClr val="888888"/>
              </a:solidFill>
              <a:latin typeface="Proxima Nova"/>
              <a:ea typeface="Proxima Nova"/>
              <a:cs typeface="Proxima Nova"/>
              <a:sym typeface="Proxima Nova"/>
            </a:endParaRPr>
          </a:p>
        </p:txBody>
      </p:sp>
      <p:pic>
        <p:nvPicPr>
          <p:cNvPr id="152" name="Google Shape;152;p21"/>
          <p:cNvPicPr preferRelativeResize="0"/>
          <p:nvPr/>
        </p:nvPicPr>
        <p:blipFill>
          <a:blip r:embed="rId3">
            <a:alphaModFix/>
          </a:blip>
          <a:stretch>
            <a:fillRect/>
          </a:stretch>
        </p:blipFill>
        <p:spPr>
          <a:xfrm>
            <a:off x="2980000" y="1847200"/>
            <a:ext cx="393600" cy="393600"/>
          </a:xfrm>
          <a:prstGeom prst="rect">
            <a:avLst/>
          </a:prstGeom>
          <a:noFill/>
          <a:ln>
            <a:noFill/>
          </a:ln>
        </p:spPr>
      </p:pic>
      <p:pic>
        <p:nvPicPr>
          <p:cNvPr id="153" name="Google Shape;153;p21"/>
          <p:cNvPicPr preferRelativeResize="0"/>
          <p:nvPr/>
        </p:nvPicPr>
        <p:blipFill>
          <a:blip r:embed="rId4">
            <a:alphaModFix/>
          </a:blip>
          <a:stretch>
            <a:fillRect/>
          </a:stretch>
        </p:blipFill>
        <p:spPr>
          <a:xfrm>
            <a:off x="745150" y="1858000"/>
            <a:ext cx="372000" cy="372000"/>
          </a:xfrm>
          <a:prstGeom prst="rect">
            <a:avLst/>
          </a:prstGeom>
          <a:noFill/>
          <a:ln>
            <a:noFill/>
          </a:ln>
        </p:spPr>
      </p:pic>
      <p:pic>
        <p:nvPicPr>
          <p:cNvPr id="154" name="Google Shape;154;p21"/>
          <p:cNvPicPr preferRelativeResize="0"/>
          <p:nvPr/>
        </p:nvPicPr>
        <p:blipFill>
          <a:blip r:embed="rId5">
            <a:alphaModFix/>
          </a:blip>
          <a:stretch>
            <a:fillRect/>
          </a:stretch>
        </p:blipFill>
        <p:spPr>
          <a:xfrm>
            <a:off x="5853050" y="1868800"/>
            <a:ext cx="372000" cy="372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838A"/>
        </a:solidFill>
      </p:bgPr>
    </p:bg>
    <p:spTree>
      <p:nvGrpSpPr>
        <p:cNvPr id="158" name="Shape 158"/>
        <p:cNvGrpSpPr/>
        <p:nvPr/>
      </p:nvGrpSpPr>
      <p:grpSpPr>
        <a:xfrm>
          <a:off x="0" y="0"/>
          <a:ext cx="0" cy="0"/>
          <a:chOff x="0" y="0"/>
          <a:chExt cx="0" cy="0"/>
        </a:xfrm>
      </p:grpSpPr>
      <p:sp>
        <p:nvSpPr>
          <p:cNvPr id="159" name="Google Shape;159;p22"/>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CCCC"/>
                </a:solidFill>
              </a:rPr>
              <a:t>‹#›</a:t>
            </a:fld>
            <a:endParaRPr>
              <a:solidFill>
                <a:srgbClr val="CCCCCC"/>
              </a:solidFill>
            </a:endParaRPr>
          </a:p>
        </p:txBody>
      </p:sp>
      <p:sp>
        <p:nvSpPr>
          <p:cNvPr id="160" name="Google Shape;160;p22"/>
          <p:cNvSpPr txBox="1"/>
          <p:nvPr/>
        </p:nvSpPr>
        <p:spPr>
          <a:xfrm>
            <a:off x="609800" y="1537775"/>
            <a:ext cx="7336500" cy="16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rgbClr val="FFFFFF"/>
                </a:solidFill>
                <a:latin typeface="Proxima Nova"/>
                <a:ea typeface="Proxima Nova"/>
                <a:cs typeface="Proxima Nova"/>
                <a:sym typeface="Proxima Nova"/>
              </a:rPr>
              <a:t>Cx perceptions</a:t>
            </a:r>
            <a:endParaRPr sz="5000">
              <a:solidFill>
                <a:srgbClr val="FFFFFF"/>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6" name="Google Shape;166;p23"/>
          <p:cNvSpPr txBox="1"/>
          <p:nvPr/>
        </p:nvSpPr>
        <p:spPr>
          <a:xfrm>
            <a:off x="329300" y="915050"/>
            <a:ext cx="8358600" cy="11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accent5"/>
                </a:solidFill>
                <a:latin typeface="Proxima Nova"/>
                <a:ea typeface="Proxima Nova"/>
                <a:cs typeface="Proxima Nova"/>
                <a:sym typeface="Proxima Nova"/>
              </a:rPr>
              <a:t>“I want to pay </a:t>
            </a:r>
            <a:r>
              <a:rPr b="1" lang="en" sz="2500">
                <a:solidFill>
                  <a:schemeClr val="accent5"/>
                </a:solidFill>
                <a:latin typeface="Proxima Nova"/>
                <a:ea typeface="Proxima Nova"/>
                <a:cs typeface="Proxima Nova"/>
                <a:sym typeface="Proxima Nova"/>
              </a:rPr>
              <a:t>as little as possible</a:t>
            </a:r>
            <a:r>
              <a:rPr lang="en" sz="2500">
                <a:solidFill>
                  <a:schemeClr val="accent5"/>
                </a:solidFill>
                <a:latin typeface="Proxima Nova"/>
                <a:ea typeface="Proxima Nova"/>
                <a:cs typeface="Proxima Nova"/>
                <a:sym typeface="Proxima Nova"/>
              </a:rPr>
              <a:t>…but I also </a:t>
            </a:r>
            <a:r>
              <a:rPr b="1" lang="en" sz="2500">
                <a:solidFill>
                  <a:schemeClr val="accent5"/>
                </a:solidFill>
                <a:latin typeface="Proxima Nova"/>
                <a:ea typeface="Proxima Nova"/>
                <a:cs typeface="Proxima Nova"/>
                <a:sym typeface="Proxima Nova"/>
              </a:rPr>
              <a:t>want it</a:t>
            </a:r>
            <a:r>
              <a:rPr lang="en" sz="2500">
                <a:solidFill>
                  <a:schemeClr val="accent5"/>
                </a:solidFill>
                <a:latin typeface="Proxima Nova"/>
                <a:ea typeface="Proxima Nova"/>
                <a:cs typeface="Proxima Nova"/>
                <a:sym typeface="Proxima Nova"/>
              </a:rPr>
              <a:t> </a:t>
            </a:r>
            <a:r>
              <a:rPr b="1" lang="en" sz="2500">
                <a:solidFill>
                  <a:schemeClr val="accent5"/>
                </a:solidFill>
                <a:latin typeface="Proxima Nova"/>
                <a:ea typeface="Proxima Nova"/>
                <a:cs typeface="Proxima Nova"/>
                <a:sym typeface="Proxima Nova"/>
              </a:rPr>
              <a:t>to be fair</a:t>
            </a:r>
            <a:r>
              <a:rPr lang="en" sz="2500">
                <a:solidFill>
                  <a:schemeClr val="accent5"/>
                </a:solidFill>
                <a:latin typeface="Proxima Nova"/>
                <a:ea typeface="Proxima Nova"/>
                <a:cs typeface="Proxima Nova"/>
                <a:sym typeface="Proxima Nova"/>
              </a:rPr>
              <a:t>”</a:t>
            </a:r>
            <a:endParaRPr b="1" sz="2500">
              <a:solidFill>
                <a:schemeClr val="accent5"/>
              </a:solidFill>
              <a:latin typeface="Proxima Nova"/>
              <a:ea typeface="Proxima Nova"/>
              <a:cs typeface="Proxima Nova"/>
              <a:sym typeface="Proxima Nova"/>
            </a:endParaRPr>
          </a:p>
        </p:txBody>
      </p:sp>
      <p:sp>
        <p:nvSpPr>
          <p:cNvPr id="167" name="Google Shape;167;p23"/>
          <p:cNvSpPr txBox="1"/>
          <p:nvPr/>
        </p:nvSpPr>
        <p:spPr>
          <a:xfrm>
            <a:off x="494875" y="2172013"/>
            <a:ext cx="5027100" cy="7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2"/>
                </a:solidFill>
                <a:latin typeface="Proxima Nova"/>
                <a:ea typeface="Proxima Nova"/>
                <a:cs typeface="Proxima Nova"/>
                <a:sym typeface="Proxima Nova"/>
              </a:rPr>
              <a:t>What does fair mean to Cx?</a:t>
            </a:r>
            <a:endParaRPr b="1" sz="2100">
              <a:solidFill>
                <a:schemeClr val="dk2"/>
              </a:solidFill>
              <a:latin typeface="Proxima Nova"/>
              <a:ea typeface="Proxima Nova"/>
              <a:cs typeface="Proxima Nova"/>
              <a:sym typeface="Proxima Nova"/>
            </a:endParaRPr>
          </a:p>
        </p:txBody>
      </p:sp>
      <p:sp>
        <p:nvSpPr>
          <p:cNvPr id="168" name="Google Shape;168;p23"/>
          <p:cNvSpPr txBox="1"/>
          <p:nvPr/>
        </p:nvSpPr>
        <p:spPr>
          <a:xfrm>
            <a:off x="881875" y="2818075"/>
            <a:ext cx="4640100" cy="16251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Proxima Nova"/>
              <a:buChar char="●"/>
            </a:pPr>
            <a:r>
              <a:rPr lang="en" sz="1700">
                <a:solidFill>
                  <a:schemeClr val="dk2"/>
                </a:solidFill>
                <a:latin typeface="Proxima Nova"/>
                <a:ea typeface="Proxima Nova"/>
                <a:cs typeface="Proxima Nova"/>
                <a:sym typeface="Proxima Nova"/>
              </a:rPr>
              <a:t>I get my order that I want, on time</a:t>
            </a:r>
            <a:endParaRPr sz="1700">
              <a:solidFill>
                <a:schemeClr val="dk2"/>
              </a:solidFill>
              <a:latin typeface="Proxima Nova"/>
              <a:ea typeface="Proxima Nova"/>
              <a:cs typeface="Proxima Nova"/>
              <a:sym typeface="Proxima Nova"/>
            </a:endParaRPr>
          </a:p>
          <a:p>
            <a:pPr indent="-336550" lvl="0" marL="457200" rtl="0" algn="l">
              <a:spcBef>
                <a:spcPts val="0"/>
              </a:spcBef>
              <a:spcAft>
                <a:spcPts val="0"/>
              </a:spcAft>
              <a:buClr>
                <a:schemeClr val="dk2"/>
              </a:buClr>
              <a:buSzPts val="1700"/>
              <a:buFont typeface="Proxima Nova"/>
              <a:buChar char="●"/>
            </a:pPr>
            <a:r>
              <a:rPr lang="en" sz="1700">
                <a:solidFill>
                  <a:schemeClr val="dk2"/>
                </a:solidFill>
                <a:latin typeface="Proxima Nova"/>
                <a:ea typeface="Proxima Nova"/>
                <a:cs typeface="Proxima Nova"/>
                <a:sym typeface="Proxima Nova"/>
              </a:rPr>
              <a:t>The Dx is paid properly</a:t>
            </a:r>
            <a:endParaRPr sz="1700">
              <a:solidFill>
                <a:schemeClr val="dk2"/>
              </a:solidFill>
              <a:latin typeface="Proxima Nova"/>
              <a:ea typeface="Proxima Nova"/>
              <a:cs typeface="Proxima Nova"/>
              <a:sym typeface="Proxima Nova"/>
            </a:endParaRPr>
          </a:p>
          <a:p>
            <a:pPr indent="-336550" lvl="1" marL="914400" rtl="0" algn="l">
              <a:spcBef>
                <a:spcPts val="0"/>
              </a:spcBef>
              <a:spcAft>
                <a:spcPts val="0"/>
              </a:spcAft>
              <a:buClr>
                <a:schemeClr val="dk2"/>
              </a:buClr>
              <a:buSzPts val="1700"/>
              <a:buFont typeface="Proxima Nova"/>
              <a:buChar char="○"/>
            </a:pPr>
            <a:r>
              <a:rPr lang="en" sz="1700">
                <a:solidFill>
                  <a:schemeClr val="dk2"/>
                </a:solidFill>
                <a:latin typeface="Proxima Nova"/>
                <a:ea typeface="Proxima Nova"/>
                <a:cs typeface="Proxima Nova"/>
                <a:sym typeface="Proxima Nova"/>
              </a:rPr>
              <a:t>High gas prices are considered</a:t>
            </a:r>
            <a:endParaRPr sz="1700">
              <a:solidFill>
                <a:schemeClr val="dk2"/>
              </a:solidFill>
              <a:latin typeface="Proxima Nova"/>
              <a:ea typeface="Proxima Nova"/>
              <a:cs typeface="Proxima Nova"/>
              <a:sym typeface="Proxima Nova"/>
            </a:endParaRPr>
          </a:p>
          <a:p>
            <a:pPr indent="-336550" lvl="0" marL="457200" rtl="0" algn="l">
              <a:spcBef>
                <a:spcPts val="0"/>
              </a:spcBef>
              <a:spcAft>
                <a:spcPts val="0"/>
              </a:spcAft>
              <a:buClr>
                <a:schemeClr val="dk2"/>
              </a:buClr>
              <a:buSzPts val="1700"/>
              <a:buFont typeface="Proxima Nova"/>
              <a:buChar char="●"/>
            </a:pPr>
            <a:r>
              <a:rPr lang="en" sz="1700">
                <a:solidFill>
                  <a:schemeClr val="dk2"/>
                </a:solidFill>
                <a:latin typeface="Proxima Nova"/>
                <a:ea typeface="Proxima Nova"/>
                <a:cs typeface="Proxima Nova"/>
                <a:sym typeface="Proxima Nova"/>
              </a:rPr>
              <a:t>DoorDash can “keep the lights on”</a:t>
            </a:r>
            <a:endParaRPr sz="1700">
              <a:solidFill>
                <a:schemeClr val="dk2"/>
              </a:solidFill>
              <a:latin typeface="Proxima Nova"/>
              <a:ea typeface="Proxima Nova"/>
              <a:cs typeface="Proxima Nova"/>
              <a:sym typeface="Proxima Nova"/>
            </a:endParaRPr>
          </a:p>
        </p:txBody>
      </p:sp>
      <p:pic>
        <p:nvPicPr>
          <p:cNvPr id="169" name="Google Shape;169;p23"/>
          <p:cNvPicPr preferRelativeResize="0"/>
          <p:nvPr/>
        </p:nvPicPr>
        <p:blipFill>
          <a:blip r:embed="rId3">
            <a:alphaModFix/>
          </a:blip>
          <a:stretch>
            <a:fillRect/>
          </a:stretch>
        </p:blipFill>
        <p:spPr>
          <a:xfrm>
            <a:off x="5261375" y="2354563"/>
            <a:ext cx="3521700" cy="1909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5" name="Google Shape;175;p24"/>
          <p:cNvSpPr txBox="1"/>
          <p:nvPr/>
        </p:nvSpPr>
        <p:spPr>
          <a:xfrm>
            <a:off x="612875" y="524100"/>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Proxima Nova"/>
                <a:ea typeface="Proxima Nova"/>
                <a:cs typeface="Proxima Nova"/>
                <a:sym typeface="Proxima Nova"/>
              </a:rPr>
              <a:t>Most Cx struggle to </a:t>
            </a:r>
            <a:r>
              <a:rPr b="1" lang="en" sz="2500">
                <a:solidFill>
                  <a:schemeClr val="dk2"/>
                </a:solidFill>
                <a:latin typeface="Proxima Nova"/>
                <a:ea typeface="Proxima Nova"/>
                <a:cs typeface="Proxima Nova"/>
                <a:sym typeface="Proxima Nova"/>
              </a:rPr>
              <a:t>communicate why they perceive as</a:t>
            </a:r>
            <a:r>
              <a:rPr b="1" lang="en" sz="2500">
                <a:solidFill>
                  <a:schemeClr val="dk2"/>
                </a:solidFill>
                <a:latin typeface="Proxima Nova"/>
                <a:ea typeface="Proxima Nova"/>
                <a:cs typeface="Proxima Nova"/>
                <a:sym typeface="Proxima Nova"/>
              </a:rPr>
              <a:t> expensive</a:t>
            </a:r>
            <a:endParaRPr b="1" sz="2500">
              <a:solidFill>
                <a:schemeClr val="dk2"/>
              </a:solidFill>
              <a:latin typeface="Proxima Nova"/>
              <a:ea typeface="Proxima Nova"/>
              <a:cs typeface="Proxima Nova"/>
              <a:sym typeface="Proxima Nova"/>
            </a:endParaRPr>
          </a:p>
        </p:txBody>
      </p:sp>
      <p:sp>
        <p:nvSpPr>
          <p:cNvPr id="176" name="Google Shape;176;p24"/>
          <p:cNvSpPr txBox="1"/>
          <p:nvPr/>
        </p:nvSpPr>
        <p:spPr>
          <a:xfrm>
            <a:off x="1920800" y="1841600"/>
            <a:ext cx="608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Proxima Nova"/>
                <a:ea typeface="Proxima Nova"/>
                <a:cs typeface="Proxima Nova"/>
                <a:sym typeface="Proxima Nova"/>
              </a:rPr>
              <a:t>Interviewed Cx can’t quite put their finger on what is driving the feeling of expensiveness</a:t>
            </a:r>
            <a:endParaRPr sz="1600">
              <a:solidFill>
                <a:schemeClr val="dk2"/>
              </a:solidFill>
              <a:latin typeface="Proxima Nova"/>
              <a:ea typeface="Proxima Nova"/>
              <a:cs typeface="Proxima Nova"/>
              <a:sym typeface="Proxima Nova"/>
            </a:endParaRPr>
          </a:p>
        </p:txBody>
      </p:sp>
      <p:pic>
        <p:nvPicPr>
          <p:cNvPr id="177" name="Google Shape;177;p24"/>
          <p:cNvPicPr preferRelativeResize="0"/>
          <p:nvPr/>
        </p:nvPicPr>
        <p:blipFill>
          <a:blip r:embed="rId3">
            <a:alphaModFix/>
          </a:blip>
          <a:stretch>
            <a:fillRect/>
          </a:stretch>
        </p:blipFill>
        <p:spPr>
          <a:xfrm>
            <a:off x="917675" y="1630449"/>
            <a:ext cx="1037901" cy="1037901"/>
          </a:xfrm>
          <a:prstGeom prst="rect">
            <a:avLst/>
          </a:prstGeom>
          <a:noFill/>
          <a:ln>
            <a:noFill/>
          </a:ln>
        </p:spPr>
      </p:pic>
      <p:sp>
        <p:nvSpPr>
          <p:cNvPr id="178" name="Google Shape;178;p24"/>
          <p:cNvSpPr txBox="1"/>
          <p:nvPr/>
        </p:nvSpPr>
        <p:spPr>
          <a:xfrm>
            <a:off x="1335200" y="2719150"/>
            <a:ext cx="4882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2"/>
                </a:solidFill>
                <a:latin typeface="Proxima Nova"/>
                <a:ea typeface="Proxima Nova"/>
                <a:cs typeface="Proxima Nova"/>
                <a:sym typeface="Proxima Nova"/>
              </a:rPr>
              <a:t>Instead they describe a mix of…</a:t>
            </a:r>
            <a:endParaRPr b="1" u="sng">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2"/>
              </a:solidFill>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
                <a:solidFill>
                  <a:schemeClr val="dk2"/>
                </a:solidFill>
                <a:latin typeface="Proxima Nova"/>
                <a:ea typeface="Proxima Nova"/>
                <a:cs typeface="Proxima Nova"/>
                <a:sym typeface="Proxima Nova"/>
              </a:rPr>
              <a:t>Fees</a:t>
            </a:r>
            <a:endParaRPr>
              <a:solidFill>
                <a:schemeClr val="dk2"/>
              </a:solidFill>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
                <a:solidFill>
                  <a:schemeClr val="dk2"/>
                </a:solidFill>
                <a:latin typeface="Proxima Nova"/>
                <a:ea typeface="Proxima Nova"/>
                <a:cs typeface="Proxima Nova"/>
                <a:sym typeface="Proxima Nova"/>
              </a:rPr>
              <a:t>Inflation</a:t>
            </a:r>
            <a:endParaRPr>
              <a:solidFill>
                <a:schemeClr val="dk2"/>
              </a:solidFill>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lang="en">
                <a:solidFill>
                  <a:schemeClr val="dk2"/>
                </a:solidFill>
                <a:latin typeface="Proxima Nova"/>
                <a:ea typeface="Proxima Nova"/>
                <a:cs typeface="Proxima Nova"/>
                <a:sym typeface="Proxima Nova"/>
              </a:rPr>
              <a:t>Selection of stores (stores that are more expensive)</a:t>
            </a:r>
            <a:endParaRPr>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2"/>
              </a:solidFill>
              <a:latin typeface="Proxima Nova"/>
              <a:ea typeface="Proxima Nova"/>
              <a:cs typeface="Proxima Nova"/>
              <a:sym typeface="Proxima Nova"/>
            </a:endParaRPr>
          </a:p>
        </p:txBody>
      </p:sp>
      <p:pic>
        <p:nvPicPr>
          <p:cNvPr id="179" name="Google Shape;179;p24"/>
          <p:cNvPicPr preferRelativeResize="0"/>
          <p:nvPr/>
        </p:nvPicPr>
        <p:blipFill>
          <a:blip r:embed="rId4">
            <a:alphaModFix/>
          </a:blip>
          <a:stretch>
            <a:fillRect/>
          </a:stretch>
        </p:blipFill>
        <p:spPr>
          <a:xfrm>
            <a:off x="6156225" y="2433776"/>
            <a:ext cx="1894275" cy="1894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oorDash">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838A"/>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